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1260" r:id="rId5"/>
    <p:sldId id="257" r:id="rId6"/>
    <p:sldId id="1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DAD730-2302-D8D8-2B46-56593A478698}" name="Nilesh Bharakhada" initials="NB" userId="5e4c0c4698b6aac3" providerId="Windows Live"/>
  <p188:author id="{9480DA7B-6C10-803F-A3B7-4E6F1D00A00F}" name="James Critchlow" initials="JC" userId="James Critchlow" providerId="None"/>
  <p188:author id="{6B8FCD9E-BC04-2638-89F1-84665583D06C}" name="Martin Orton" initials="MO" userId="Martin Orto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ia griffin" initials="mg" lastIdx="1" clrIdx="0">
    <p:extLst>
      <p:ext uri="{19B8F6BF-5375-455C-9EA6-DF929625EA0E}">
        <p15:presenceInfo xmlns:p15="http://schemas.microsoft.com/office/powerpoint/2012/main" userId="c557e03e3306a4f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114" d="100"/>
          <a:sy n="114" d="100"/>
        </p:scale>
        <p:origin x="48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Critchlow" userId="26ab0bf5-fbc0-4753-ad4b-69943ea2eba9" providerId="ADAL" clId="{868A59B8-FD29-4B7B-A55A-702109DB557A}"/>
    <pc:docChg chg="modSld">
      <pc:chgData name="James Critchlow" userId="26ab0bf5-fbc0-4753-ad4b-69943ea2eba9" providerId="ADAL" clId="{868A59B8-FD29-4B7B-A55A-702109DB557A}" dt="2022-06-08T16:54:47.332" v="103" actId="1076"/>
      <pc:docMkLst>
        <pc:docMk/>
      </pc:docMkLst>
      <pc:sldChg chg="modSp mod delCm">
        <pc:chgData name="James Critchlow" userId="26ab0bf5-fbc0-4753-ad4b-69943ea2eba9" providerId="ADAL" clId="{868A59B8-FD29-4B7B-A55A-702109DB557A}" dt="2022-06-08T16:54:47.332" v="103" actId="1076"/>
        <pc:sldMkLst>
          <pc:docMk/>
          <pc:sldMk cId="884271852" sldId="1264"/>
        </pc:sldMkLst>
        <pc:graphicFrameChg chg="mod modGraphic">
          <ac:chgData name="James Critchlow" userId="26ab0bf5-fbc0-4753-ad4b-69943ea2eba9" providerId="ADAL" clId="{868A59B8-FD29-4B7B-A55A-702109DB557A}" dt="2022-06-08T16:54:35.875" v="100" actId="14100"/>
          <ac:graphicFrameMkLst>
            <pc:docMk/>
            <pc:sldMk cId="884271852" sldId="1264"/>
            <ac:graphicFrameMk id="20" creationId="{D6C9CE62-8865-4C50-BCD0-6EC447546ECD}"/>
          </ac:graphicFrameMkLst>
        </pc:graphicFrameChg>
        <pc:graphicFrameChg chg="mod modGraphic">
          <ac:chgData name="James Critchlow" userId="26ab0bf5-fbc0-4753-ad4b-69943ea2eba9" providerId="ADAL" clId="{868A59B8-FD29-4B7B-A55A-702109DB557A}" dt="2022-06-08T16:54:47.332" v="103" actId="1076"/>
          <ac:graphicFrameMkLst>
            <pc:docMk/>
            <pc:sldMk cId="884271852" sldId="1264"/>
            <ac:graphicFrameMk id="35" creationId="{3753A28E-6022-4FDE-85A2-0A26CE3B87D4}"/>
          </ac:graphicFrameMkLst>
        </pc:graphicFrameChg>
      </pc:sldChg>
    </pc:docChg>
  </pc:docChgLst>
  <pc:docChgLst>
    <pc:chgData name="Martin Orton" userId="59221acc-1613-4c0a-9458-02522baa11c4" providerId="ADAL" clId="{A306CF0B-3A49-40B4-BF3F-001788B8FF80}"/>
    <pc:docChg chg="custSel modSld">
      <pc:chgData name="Martin Orton" userId="59221acc-1613-4c0a-9458-02522baa11c4" providerId="ADAL" clId="{A306CF0B-3A49-40B4-BF3F-001788B8FF80}" dt="2022-06-09T10:11:28.969" v="211" actId="20577"/>
      <pc:docMkLst>
        <pc:docMk/>
      </pc:docMkLst>
      <pc:sldChg chg="modSp mod">
        <pc:chgData name="Martin Orton" userId="59221acc-1613-4c0a-9458-02522baa11c4" providerId="ADAL" clId="{A306CF0B-3A49-40B4-BF3F-001788B8FF80}" dt="2022-06-09T10:11:28.969" v="211" actId="20577"/>
        <pc:sldMkLst>
          <pc:docMk/>
          <pc:sldMk cId="3867252782" sldId="1260"/>
        </pc:sldMkLst>
        <pc:spChg chg="mod">
          <ac:chgData name="Martin Orton" userId="59221acc-1613-4c0a-9458-02522baa11c4" providerId="ADAL" clId="{A306CF0B-3A49-40B4-BF3F-001788B8FF80}" dt="2022-06-09T10:11:28.969" v="211" actId="20577"/>
          <ac:spMkLst>
            <pc:docMk/>
            <pc:sldMk cId="3867252782" sldId="1260"/>
            <ac:spMk id="6" creationId="{BEA34AFE-D53D-44B7-8D38-45D7AA5AE348}"/>
          </ac:spMkLst>
        </pc:spChg>
      </pc:sldChg>
      <pc:sldChg chg="modSp mod">
        <pc:chgData name="Martin Orton" userId="59221acc-1613-4c0a-9458-02522baa11c4" providerId="ADAL" clId="{A306CF0B-3A49-40B4-BF3F-001788B8FF80}" dt="2022-06-09T10:08:16.418" v="208" actId="20577"/>
        <pc:sldMkLst>
          <pc:docMk/>
          <pc:sldMk cId="884271852" sldId="1264"/>
        </pc:sldMkLst>
        <pc:graphicFrameChg chg="modGraphic">
          <ac:chgData name="Martin Orton" userId="59221acc-1613-4c0a-9458-02522baa11c4" providerId="ADAL" clId="{A306CF0B-3A49-40B4-BF3F-001788B8FF80}" dt="2022-06-09T10:08:16.418" v="208" actId="20577"/>
          <ac:graphicFrameMkLst>
            <pc:docMk/>
            <pc:sldMk cId="884271852" sldId="1264"/>
            <ac:graphicFrameMk id="20" creationId="{D6C9CE62-8865-4C50-BCD0-6EC447546EC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7AC17-C7F8-4110-AEA4-8562027247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4F9E952-158E-440A-B1F4-6416D46049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17E0A-2342-40B7-8E4E-158745B37396}"/>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0AAD673B-EC3D-4444-AB3C-4394207FBE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5E710-23EF-40CC-9CC3-BA573811C5DD}"/>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307924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36AC2-2B54-4475-B8B9-1D3138EFC5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FF1716-7E24-4A6F-8FC9-09C169DAA3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3D7CEC-5CC6-482A-A9B9-4873F9135B8F}"/>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BF98FF2B-9F4E-407F-8E56-43F345ED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4F8EBB-98B9-4266-88AD-2FD14E3B20B7}"/>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38517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D50B5F-0772-44EC-A057-0F2EC96203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67A8FB-B131-4198-99B7-AD09FF0C28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5691EC-E8E1-4E16-AB62-24345D7E6357}"/>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FB5BD851-29D2-4A7E-BD0C-7015D98F1A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1F6678-5123-4AD9-9BBD-DD5909B2251D}"/>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63559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4" name="object 8"/>
          <p:cNvSpPr/>
          <p:nvPr userDrawn="1"/>
        </p:nvSpPr>
        <p:spPr>
          <a:xfrm>
            <a:off x="10033715" y="126104"/>
            <a:ext cx="1723129" cy="779912"/>
          </a:xfrm>
          <a:prstGeom prst="rect">
            <a:avLst/>
          </a:prstGeom>
          <a:blipFill>
            <a:blip r:embed="rId2" cstate="print">
              <a:extLst>
                <a:ext uri="{28A0092B-C50C-407E-A947-70E740481C1C}">
                  <a14:useLocalDpi xmlns:a14="http://schemas.microsoft.com/office/drawing/2010/main"/>
                </a:ext>
              </a:extLst>
            </a:blip>
            <a:stretch>
              <a:fillRect/>
            </a:stretch>
          </a:blipFill>
        </p:spPr>
        <p:txBody>
          <a:bodyPr wrap="square" lIns="0" tIns="0" rIns="0" bIns="0" rtlCol="0"/>
          <a:lstStyle/>
          <a:p>
            <a:endParaRPr sz="2400" dirty="0"/>
          </a:p>
        </p:txBody>
      </p:sp>
    </p:spTree>
    <p:extLst>
      <p:ext uri="{BB962C8B-B14F-4D97-AF65-F5344CB8AC3E}">
        <p14:creationId xmlns:p14="http://schemas.microsoft.com/office/powerpoint/2010/main" val="301635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331E7-7489-427D-9CE1-A5AB93720E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F4AC06-5AD9-48AC-927B-0CE1802EF3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11DCA9-4269-4E2E-9834-0C35950A1EFD}"/>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52270912-B9CC-4606-B690-B95057B292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6970A3-D5F7-4BCF-85B6-8CEDD9288024}"/>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13550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2F0F9-6D0E-431A-8F0A-29F273196C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F2460F3-3FAE-4845-9E78-48C60A307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58A843-EFD1-4B6F-8757-B69E4F7480B8}"/>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448DA535-48E2-4F43-8DE5-23AF59E015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274D98-F781-4EC6-93BA-73D87677EDAB}"/>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362887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4C445-212D-45C9-9982-B5A57B1BF1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031F6E-24FA-47EC-8E89-41E103B6B7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8C3794-B768-4837-886A-003F2DE126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D456D84-3EBA-4B07-856C-BD7B39431860}"/>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D0679533-2902-4B30-B33B-F34D556151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7C5E37-DA04-4C63-B5D2-97EE74FA4A17}"/>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961800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EC4B8-71F8-4E9B-93C8-71805F9170F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CB582D-A5E3-4DE1-80F5-94FC2B779A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495DBA-9261-4642-AEB0-D6809E88E8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D29775-35BA-4554-AA6C-1C74839062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3C3FFD-C80F-4CB1-A0EE-27E592F5BF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CB0339-0E19-4E3B-BE19-7A14C56DFC02}"/>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8" name="Footer Placeholder 7">
            <a:extLst>
              <a:ext uri="{FF2B5EF4-FFF2-40B4-BE49-F238E27FC236}">
                <a16:creationId xmlns:a16="http://schemas.microsoft.com/office/drawing/2014/main" id="{2A5AF8FE-19D6-4EC0-AE23-E013BA0586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A82E26-4AAC-4813-AD7C-EBA010380C33}"/>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83130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7A484-EEF6-4891-8CE8-7CC7599661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608C2BC-9B52-42FB-9BBD-D45FFA522391}"/>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4" name="Footer Placeholder 3">
            <a:extLst>
              <a:ext uri="{FF2B5EF4-FFF2-40B4-BE49-F238E27FC236}">
                <a16:creationId xmlns:a16="http://schemas.microsoft.com/office/drawing/2014/main" id="{A9C82F95-69A4-484F-9A31-12A4E091D72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9A47EDE-8D3B-4469-BB79-5673125A1D66}"/>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65145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4389C-AE70-4BEA-9D42-0E749E423EF7}"/>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3" name="Footer Placeholder 2">
            <a:extLst>
              <a:ext uri="{FF2B5EF4-FFF2-40B4-BE49-F238E27FC236}">
                <a16:creationId xmlns:a16="http://schemas.microsoft.com/office/drawing/2014/main" id="{F899019B-6279-4A03-BB1E-F948D3C340D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A362C2-4C43-48C6-935B-4A2DACC6E201}"/>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55519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89613-8AE3-47C2-9236-583B884398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3B350AA-0BF2-489E-986B-CCF11AB5C2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CB84EB5-20AB-4399-A4EF-396E0217A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A6D1A-EF30-4D9B-A817-BF04D97C153C}"/>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1B2A7207-4066-4D20-863B-6C7BBDD863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B74572-7BA4-4C05-86AA-752A04DB31E0}"/>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98596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29998-2003-4C2A-88AC-706AB9A229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BF0D263-819D-4D41-B613-CCF779551C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3EC084-8E93-4700-8E9D-2DA7ACEDAC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15630F-F67D-43E0-8CA7-57E1737B59E0}"/>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92E68262-A63E-461E-BA3D-A3AD96688D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79AAA7-16DF-4C22-8D47-C419F2855B7A}"/>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64997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1FDA74-2CC4-43DF-B7EA-7072E9FA5E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B68B5E-19DB-4FA2-BA9F-84C590B770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704934-586B-475E-B553-8D4FF1ED9A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73CEE649-61D0-42AA-BFCE-68CE1AC08F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9597CFD-FFE4-4C0B-8E8A-27A2DF29AD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463F2-E616-45A6-9284-14D3C21D91CE}" type="slidenum">
              <a:rPr lang="en-GB" smtClean="0"/>
              <a:t>‹#›</a:t>
            </a:fld>
            <a:endParaRPr lang="en-GB"/>
          </a:p>
        </p:txBody>
      </p:sp>
    </p:spTree>
    <p:extLst>
      <p:ext uri="{BB962C8B-B14F-4D97-AF65-F5344CB8AC3E}">
        <p14:creationId xmlns:p14="http://schemas.microsoft.com/office/powerpoint/2010/main" val="1191348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A5F18E-82A0-4D43-95CD-CD8EA399CB1A}"/>
              </a:ext>
            </a:extLst>
          </p:cNvPr>
          <p:cNvSpPr txBox="1"/>
          <p:nvPr/>
        </p:nvSpPr>
        <p:spPr>
          <a:xfrm>
            <a:off x="384339" y="202640"/>
            <a:ext cx="9705959" cy="861774"/>
          </a:xfrm>
          <a:prstGeom prst="rect">
            <a:avLst/>
          </a:prstGeom>
        </p:spPr>
        <p:txBody>
          <a:bodyPr vert="horz" wrap="square" lIns="121920" tIns="60960" rIns="121920" bIns="60960" rtlCol="0" anchor="ctr">
            <a:spAutoFit/>
          </a:bodyPr>
          <a:lstStyle/>
          <a:p>
            <a:pPr defTabSz="914377"/>
            <a:r>
              <a:rPr lang="en-GB" sz="2400" b="1" dirty="0">
                <a:solidFill>
                  <a:srgbClr val="004A82"/>
                </a:solidFill>
                <a:latin typeface="Gotham-Book"/>
              </a:rPr>
              <a:t>Shared Decision Making </a:t>
            </a:r>
          </a:p>
          <a:p>
            <a:pPr defTabSz="914377"/>
            <a:r>
              <a:rPr lang="en-GB" sz="2400" b="1" dirty="0">
                <a:solidFill>
                  <a:srgbClr val="004A82"/>
                </a:solidFill>
                <a:latin typeface="Gotham-Book"/>
              </a:rPr>
              <a:t>Background Scenario – Medicine Review by Pharmacy</a:t>
            </a:r>
            <a:endParaRPr lang="en-US" sz="2400" b="1" dirty="0">
              <a:solidFill>
                <a:srgbClr val="004A82"/>
              </a:solidFill>
              <a:latin typeface="Gotham-Book"/>
              <a:cs typeface="Arial+"/>
            </a:endParaRPr>
          </a:p>
        </p:txBody>
      </p:sp>
      <p:sp>
        <p:nvSpPr>
          <p:cNvPr id="6" name="TextBox 5">
            <a:extLst>
              <a:ext uri="{FF2B5EF4-FFF2-40B4-BE49-F238E27FC236}">
                <a16:creationId xmlns:a16="http://schemas.microsoft.com/office/drawing/2014/main" id="{BEA34AFE-D53D-44B7-8D38-45D7AA5AE348}"/>
              </a:ext>
            </a:extLst>
          </p:cNvPr>
          <p:cNvSpPr txBox="1"/>
          <p:nvPr/>
        </p:nvSpPr>
        <p:spPr>
          <a:xfrm>
            <a:off x="622299" y="1324084"/>
            <a:ext cx="11462327" cy="5146611"/>
          </a:xfrm>
          <a:prstGeom prst="rect">
            <a:avLst/>
          </a:prstGeom>
          <a:noFill/>
          <a:ln cap="flat">
            <a:noFill/>
          </a:ln>
        </p:spPr>
        <p:txBody>
          <a:bodyPr vert="horz" wrap="square" lIns="121920" tIns="60960" rIns="121920" bIns="60960" anchor="t" anchorCtr="0" compatLnSpc="1">
            <a:noAutofit/>
          </a:bodyPr>
          <a:lstStyle/>
          <a:p>
            <a:r>
              <a:rPr lang="en-GB" sz="1400" b="1" dirty="0">
                <a:solidFill>
                  <a:srgbClr val="0070C0"/>
                </a:solidFill>
                <a:effectLst/>
                <a:latin typeface="+mn-lt"/>
                <a:ea typeface="+mn-ea"/>
                <a:cs typeface="+mn-cs"/>
              </a:rPr>
              <a:t>Scenario</a:t>
            </a:r>
          </a:p>
          <a:p>
            <a:pPr lvl="0"/>
            <a:endParaRPr lang="en-GB" sz="1200" b="1" dirty="0">
              <a:solidFill>
                <a:schemeClr val="dk1"/>
              </a:solidFill>
              <a:effectLst/>
              <a:latin typeface="+mn-lt"/>
              <a:ea typeface="+mn-ea"/>
              <a:cs typeface="+mn-cs"/>
            </a:endParaRPr>
          </a:p>
          <a:p>
            <a:pPr lvl="0"/>
            <a:r>
              <a:rPr lang="en-GB" sz="1200" i="0" dirty="0">
                <a:solidFill>
                  <a:srgbClr val="444444"/>
                </a:solidFill>
                <a:effectLst/>
                <a:latin typeface="Calibri" panose="020F0502020204030204" pitchFamily="34" charset="0"/>
              </a:rPr>
              <a:t>An online </a:t>
            </a:r>
            <a:r>
              <a:rPr lang="en-GB" sz="1200" b="1" i="0" dirty="0">
                <a:solidFill>
                  <a:srgbClr val="444444"/>
                </a:solidFill>
                <a:effectLst/>
                <a:latin typeface="Calibri" panose="020F0502020204030204" pitchFamily="34" charset="0"/>
              </a:rPr>
              <a:t>medications review </a:t>
            </a:r>
            <a:r>
              <a:rPr lang="en-GB" sz="1200" i="0" dirty="0">
                <a:solidFill>
                  <a:srgbClr val="444444"/>
                </a:solidFill>
                <a:effectLst/>
                <a:latin typeface="Calibri" panose="020F0502020204030204" pitchFamily="34" charset="0"/>
              </a:rPr>
              <a:t>between a pharmacist and Peter, a 70-year-old male patient living with </a:t>
            </a:r>
            <a:r>
              <a:rPr lang="en-GB" sz="1200" b="1" i="0" dirty="0">
                <a:solidFill>
                  <a:srgbClr val="444444"/>
                </a:solidFill>
                <a:effectLst/>
                <a:latin typeface="Calibri" panose="020F0502020204030204" pitchFamily="34" charset="0"/>
              </a:rPr>
              <a:t>multiple long-term conditions </a:t>
            </a:r>
            <a:r>
              <a:rPr lang="en-GB" sz="1200" i="0" dirty="0">
                <a:solidFill>
                  <a:srgbClr val="444444"/>
                </a:solidFill>
                <a:effectLst/>
                <a:latin typeface="Calibri" panose="020F0502020204030204" pitchFamily="34" charset="0"/>
              </a:rPr>
              <a:t>and taking several prescribed medicines (polypharmacy). </a:t>
            </a:r>
            <a:r>
              <a:rPr lang="en-GB" sz="1200" b="0" i="0" dirty="0">
                <a:solidFill>
                  <a:srgbClr val="444444"/>
                </a:solidFill>
                <a:effectLst/>
                <a:latin typeface="Calibri" panose="020F0502020204030204" pitchFamily="34" charset="0"/>
              </a:rPr>
              <a:t>Pharmacist has </a:t>
            </a:r>
            <a:r>
              <a:rPr lang="en-GB" sz="1200" dirty="0">
                <a:solidFill>
                  <a:srgbClr val="444444"/>
                </a:solidFill>
                <a:latin typeface="Calibri" panose="020F0502020204030204" pitchFamily="34" charset="0"/>
              </a:rPr>
              <a:t>access to the</a:t>
            </a:r>
            <a:r>
              <a:rPr lang="en-GB" sz="1200" b="0" i="0" dirty="0">
                <a:solidFill>
                  <a:srgbClr val="444444"/>
                </a:solidFill>
                <a:effectLst/>
                <a:latin typeface="Calibri" panose="020F0502020204030204" pitchFamily="34" charset="0"/>
              </a:rPr>
              <a:t> patient’s medical history and current medication list, which included the following medicines taken by mouth once a day:</a:t>
            </a:r>
          </a:p>
          <a:p>
            <a:pPr lvl="0"/>
            <a:endParaRPr lang="en-GB" sz="1200" dirty="0">
              <a:solidFill>
                <a:srgbClr val="444444"/>
              </a:solidFill>
              <a:latin typeface="Calibri" panose="020F0502020204030204" pitchFamily="34" charset="0"/>
            </a:endParaRP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Ramipril</a:t>
            </a:r>
            <a:r>
              <a:rPr lang="en-GB" sz="1200" b="0" i="0" dirty="0">
                <a:solidFill>
                  <a:srgbClr val="444444"/>
                </a:solidFill>
                <a:effectLst/>
                <a:latin typeface="Calibri" panose="020F0502020204030204" pitchFamily="34" charset="0"/>
              </a:rPr>
              <a:t> 2.5mg </a:t>
            </a:r>
            <a:r>
              <a:rPr lang="en-GB" sz="1200" dirty="0">
                <a:solidFill>
                  <a:srgbClr val="444444"/>
                </a:solidFill>
                <a:latin typeface="Calibri" panose="020F0502020204030204" pitchFamily="34" charset="0"/>
              </a:rPr>
              <a:t>and </a:t>
            </a:r>
            <a:r>
              <a:rPr lang="en-GB" sz="1200" b="1" dirty="0">
                <a:solidFill>
                  <a:srgbClr val="444444"/>
                </a:solidFill>
                <a:latin typeface="Calibri" panose="020F0502020204030204" pitchFamily="34" charset="0"/>
              </a:rPr>
              <a:t>Bisoprolol </a:t>
            </a:r>
            <a:r>
              <a:rPr lang="en-GB" sz="1200" dirty="0">
                <a:solidFill>
                  <a:srgbClr val="444444"/>
                </a:solidFill>
                <a:latin typeface="Calibri" panose="020F0502020204030204" pitchFamily="34" charset="0"/>
              </a:rPr>
              <a:t>2.5mg for heart failure.</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Clopidogrel</a:t>
            </a:r>
            <a:r>
              <a:rPr lang="en-GB" sz="1200" b="0" i="0" dirty="0">
                <a:solidFill>
                  <a:srgbClr val="444444"/>
                </a:solidFill>
                <a:effectLst/>
                <a:latin typeface="Calibri" panose="020F0502020204030204" pitchFamily="34" charset="0"/>
              </a:rPr>
              <a:t> 75mg and </a:t>
            </a:r>
            <a:r>
              <a:rPr lang="en-GB" sz="1200" b="1" i="0" dirty="0">
                <a:solidFill>
                  <a:srgbClr val="444444"/>
                </a:solidFill>
                <a:effectLst/>
                <a:latin typeface="Calibri" panose="020F0502020204030204" pitchFamily="34" charset="0"/>
              </a:rPr>
              <a:t>Simvastatin</a:t>
            </a:r>
            <a:r>
              <a:rPr lang="en-GB" sz="1200" b="0" i="0" dirty="0">
                <a:solidFill>
                  <a:srgbClr val="444444"/>
                </a:solidFill>
                <a:effectLst/>
                <a:latin typeface="Calibri" panose="020F0502020204030204" pitchFamily="34" charset="0"/>
              </a:rPr>
              <a:t> 60mg for secondary prevention</a:t>
            </a:r>
            <a:r>
              <a:rPr lang="en-GB" sz="1200" dirty="0">
                <a:solidFill>
                  <a:srgbClr val="444444"/>
                </a:solidFill>
                <a:latin typeface="Calibri" panose="020F0502020204030204" pitchFamily="34" charset="0"/>
              </a:rPr>
              <a:t> (previous heart attack).</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Amlodipine</a:t>
            </a:r>
            <a:r>
              <a:rPr lang="en-GB" sz="1200" b="0" i="0" dirty="0">
                <a:solidFill>
                  <a:srgbClr val="444444"/>
                </a:solidFill>
                <a:effectLst/>
                <a:latin typeface="Calibri" panose="020F0502020204030204" pitchFamily="34" charset="0"/>
              </a:rPr>
              <a:t> 5mg for high blood pressure.</a:t>
            </a:r>
          </a:p>
          <a:p>
            <a:pPr marL="171450" lvl="0" indent="-171450">
              <a:buFont typeface="Arial" panose="020B0604020202020204" pitchFamily="34" charset="0"/>
              <a:buChar char="•"/>
            </a:pPr>
            <a:r>
              <a:rPr lang="en-GB" sz="1200" b="1" dirty="0">
                <a:solidFill>
                  <a:srgbClr val="444444"/>
                </a:solidFill>
                <a:latin typeface="Calibri" panose="020F0502020204030204" pitchFamily="34" charset="0"/>
              </a:rPr>
              <a:t>Metformin</a:t>
            </a:r>
            <a:r>
              <a:rPr lang="en-GB" sz="1200" dirty="0">
                <a:solidFill>
                  <a:srgbClr val="444444"/>
                </a:solidFill>
                <a:latin typeface="Calibri" panose="020F0502020204030204" pitchFamily="34" charset="0"/>
              </a:rPr>
              <a:t> for type 2 diabetes.</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Omeprazole</a:t>
            </a:r>
            <a:r>
              <a:rPr lang="en-GB" sz="1200" b="0" i="0" dirty="0">
                <a:solidFill>
                  <a:srgbClr val="444444"/>
                </a:solidFill>
                <a:effectLst/>
                <a:latin typeface="Calibri" panose="020F0502020204030204" pitchFamily="34" charset="0"/>
              </a:rPr>
              <a:t> 20mg for gastro-oesophageal reflux disease (GORD).</a:t>
            </a:r>
          </a:p>
          <a:p>
            <a:pPr marL="171450" lvl="0" indent="-171450">
              <a:buFont typeface="Arial" panose="020B0604020202020204" pitchFamily="34" charset="0"/>
              <a:buChar char="•"/>
            </a:pPr>
            <a:r>
              <a:rPr lang="en-GB" sz="1200" b="1" dirty="0" err="1">
                <a:solidFill>
                  <a:srgbClr val="444444"/>
                </a:solidFill>
                <a:latin typeface="Calibri" panose="020F0502020204030204" pitchFamily="34" charset="0"/>
              </a:rPr>
              <a:t>Alendronic</a:t>
            </a:r>
            <a:r>
              <a:rPr lang="en-GB" sz="1200" b="1" dirty="0">
                <a:solidFill>
                  <a:srgbClr val="444444"/>
                </a:solidFill>
                <a:latin typeface="Calibri" panose="020F0502020204030204" pitchFamily="34" charset="0"/>
              </a:rPr>
              <a:t> acid </a:t>
            </a:r>
            <a:r>
              <a:rPr lang="en-GB" sz="1200" dirty="0">
                <a:solidFill>
                  <a:srgbClr val="444444"/>
                </a:solidFill>
                <a:latin typeface="Calibri" panose="020F0502020204030204" pitchFamily="34" charset="0"/>
              </a:rPr>
              <a:t>10mg and </a:t>
            </a:r>
            <a:r>
              <a:rPr lang="en-GB" sz="1200" b="1" dirty="0">
                <a:solidFill>
                  <a:srgbClr val="444444"/>
                </a:solidFill>
                <a:latin typeface="Calibri" panose="020F0502020204030204" pitchFamily="34" charset="0"/>
              </a:rPr>
              <a:t>Calcichew-D3 </a:t>
            </a:r>
            <a:r>
              <a:rPr lang="en-GB" sz="1200" dirty="0">
                <a:solidFill>
                  <a:srgbClr val="444444"/>
                </a:solidFill>
                <a:latin typeface="Calibri" panose="020F0502020204030204" pitchFamily="34" charset="0"/>
              </a:rPr>
              <a:t>1.25g for osteoporosis.</a:t>
            </a:r>
          </a:p>
          <a:p>
            <a:pPr marL="171450" lvl="0" indent="-171450">
              <a:buFont typeface="Arial" panose="020B0604020202020204" pitchFamily="34" charset="0"/>
              <a:buChar char="•"/>
            </a:pPr>
            <a:r>
              <a:rPr lang="en-GB" sz="1200" b="1" dirty="0">
                <a:solidFill>
                  <a:srgbClr val="444444"/>
                </a:solidFill>
                <a:latin typeface="Calibri" panose="020F0502020204030204" pitchFamily="34" charset="0"/>
              </a:rPr>
              <a:t>Diclofenac </a:t>
            </a:r>
            <a:r>
              <a:rPr lang="en-GB" sz="1200" dirty="0">
                <a:solidFill>
                  <a:srgbClr val="444444"/>
                </a:solidFill>
                <a:latin typeface="Calibri" panose="020F0502020204030204" pitchFamily="34" charset="0"/>
              </a:rPr>
              <a:t>75mg (taken as required) for osteoarthritis pain. </a:t>
            </a:r>
            <a:endParaRPr lang="en-GB" sz="1200" b="0" i="0" dirty="0">
              <a:solidFill>
                <a:srgbClr val="444444"/>
              </a:solidFill>
              <a:effectLst/>
              <a:latin typeface="Calibri" panose="020F0502020204030204" pitchFamily="34" charset="0"/>
            </a:endParaRPr>
          </a:p>
          <a:p>
            <a:pPr lvl="0"/>
            <a:endParaRPr lang="en-GB" sz="1200" b="0" i="0" dirty="0">
              <a:solidFill>
                <a:srgbClr val="444444"/>
              </a:solidFill>
              <a:effectLst/>
              <a:latin typeface="Calibri" panose="020F0502020204030204" pitchFamily="34" charset="0"/>
            </a:endParaRPr>
          </a:p>
          <a:p>
            <a:pPr lvl="0"/>
            <a:r>
              <a:rPr lang="en-GB" sz="1200" dirty="0">
                <a:solidFill>
                  <a:srgbClr val="444444"/>
                </a:solidFill>
                <a:latin typeface="Calibri" panose="020F0502020204030204" pitchFamily="34" charset="0"/>
              </a:rPr>
              <a:t>Peter has a 45 pack-year smoking history and wants to give up. He has poor mobility and intermittent knee pain that affects his time playing with his granddaughter. He wants to cut down on the number of medicines he is taking as he can’t remember them all and thinks he has some side effects but is concerned about making changes that might make his pain or other conditions worse. He is allergic to aspirin.</a:t>
            </a:r>
          </a:p>
          <a:p>
            <a:pPr lvl="0"/>
            <a:endParaRPr lang="en-GB" sz="1200" b="0" i="0" dirty="0">
              <a:solidFill>
                <a:srgbClr val="444444"/>
              </a:solidFill>
              <a:effectLst/>
              <a:latin typeface="Calibri" panose="020F0502020204030204" pitchFamily="34" charset="0"/>
            </a:endParaRPr>
          </a:p>
          <a:p>
            <a:pPr lvl="0"/>
            <a:r>
              <a:rPr lang="en-GB" sz="1200" dirty="0">
                <a:solidFill>
                  <a:srgbClr val="444444"/>
                </a:solidFill>
                <a:effectLst/>
                <a:latin typeface="Calibri" panose="020F0502020204030204" pitchFamily="34" charset="0"/>
              </a:rPr>
              <a:t>The aim of the review </a:t>
            </a:r>
            <a:r>
              <a:rPr lang="en-GB" sz="1200" b="0" i="0" dirty="0">
                <a:solidFill>
                  <a:srgbClr val="444444"/>
                </a:solidFill>
                <a:effectLst/>
                <a:latin typeface="Calibri" panose="020F0502020204030204" pitchFamily="34" charset="0"/>
              </a:rPr>
              <a:t>is to support the person with their medication and general lifestyle. Any decision will be a shared decision.</a:t>
            </a:r>
            <a:endParaRPr lang="en-GB" sz="1200" baseline="0" dirty="0">
              <a:solidFill>
                <a:schemeClr val="dk1"/>
              </a:solidFill>
              <a:effectLst/>
              <a:latin typeface="+mn-lt"/>
              <a:ea typeface="+mn-ea"/>
              <a:cs typeface="+mn-cs"/>
            </a:endParaRPr>
          </a:p>
          <a:p>
            <a:endParaRPr lang="en-GB" sz="1200" dirty="0">
              <a:solidFill>
                <a:srgbClr val="444444"/>
              </a:solidFill>
              <a:cs typeface="Calibri"/>
            </a:endParaRPr>
          </a:p>
          <a:p>
            <a:r>
              <a:rPr lang="en-GB" sz="1200" b="1" dirty="0">
                <a:solidFill>
                  <a:srgbClr val="444444"/>
                </a:solidFill>
                <a:cs typeface="Calibri"/>
              </a:rPr>
              <a:t>Shared Decision Making Discussion </a:t>
            </a:r>
          </a:p>
          <a:p>
            <a:endParaRPr lang="en-GB" sz="1200" b="1" dirty="0">
              <a:solidFill>
                <a:srgbClr val="444444"/>
              </a:solidFill>
              <a:cs typeface="Calibri"/>
            </a:endParaRPr>
          </a:p>
          <a:p>
            <a:r>
              <a:rPr lang="en-GB" sz="1200" dirty="0">
                <a:solidFill>
                  <a:srgbClr val="444444"/>
                </a:solidFill>
                <a:cs typeface="Calibri"/>
              </a:rPr>
              <a:t>Discussions included understanding what was important to the person, their options for treatment and the risks and benefits associated with these options.</a:t>
            </a:r>
          </a:p>
          <a:p>
            <a:r>
              <a:rPr lang="en-GB" sz="1200" dirty="0">
                <a:solidFill>
                  <a:srgbClr val="444444"/>
                </a:solidFill>
                <a:cs typeface="Calibri"/>
              </a:rPr>
              <a:t>A shared decision would align with the patient's priorities and options available. </a:t>
            </a:r>
          </a:p>
          <a:p>
            <a:pPr lvl="0"/>
            <a:endParaRPr lang="en-GB" sz="1200" dirty="0">
              <a:solidFill>
                <a:schemeClr val="dk1"/>
              </a:solidFill>
            </a:endParaRPr>
          </a:p>
          <a:p>
            <a:r>
              <a:rPr lang="en-GB" sz="1200" dirty="0"/>
              <a:t>Due to the patient taking multiple medications with various side effects and possible interactions this was a complex SDM conversation. </a:t>
            </a:r>
            <a:r>
              <a:rPr lang="en-GB" sz="1200" i="0" kern="1200" dirty="0">
                <a:effectLst/>
                <a:ea typeface="+mn-ea"/>
                <a:cs typeface="+mn-cs"/>
              </a:rPr>
              <a:t>The clinician </a:t>
            </a:r>
            <a:r>
              <a:rPr lang="en-GB" sz="1200" i="0" kern="1200">
                <a:effectLst/>
                <a:ea typeface="+mn-ea"/>
                <a:cs typeface="+mn-cs"/>
              </a:rPr>
              <a:t>used plain </a:t>
            </a:r>
            <a:r>
              <a:rPr lang="en-GB" sz="1200" i="0" kern="1200" dirty="0">
                <a:effectLst/>
                <a:ea typeface="+mn-ea"/>
                <a:cs typeface="+mn-cs"/>
              </a:rPr>
              <a:t>language alongside ‘chunk and check’ and ‘teach back’ methods to promote and test the patient’s understanding of the options </a:t>
            </a:r>
            <a:r>
              <a:rPr lang="en-GB" sz="1200" i="0" kern="1200">
                <a:effectLst/>
                <a:ea typeface="+mn-ea"/>
                <a:cs typeface="+mn-cs"/>
              </a:rPr>
              <a:t>discussed.  </a:t>
            </a:r>
            <a:endParaRPr lang="en-GB" sz="1200" i="0" kern="1200" dirty="0">
              <a:effectLst/>
              <a:ea typeface="+mn-ea"/>
              <a:cs typeface="+mn-cs"/>
            </a:endParaRPr>
          </a:p>
          <a:p>
            <a:endParaRPr lang="en-GB" sz="1200" dirty="0"/>
          </a:p>
          <a:p>
            <a:endParaRPr lang="en-GB" sz="1200" dirty="0"/>
          </a:p>
          <a:p>
            <a:pPr lvl="0"/>
            <a:endParaRPr lang="en-GB" sz="1200" dirty="0">
              <a:solidFill>
                <a:schemeClr val="dk1"/>
              </a:solidFill>
            </a:endParaRPr>
          </a:p>
          <a:p>
            <a:endParaRPr lang="en-GB" sz="1200" dirty="0">
              <a:solidFill>
                <a:schemeClr val="dk1"/>
              </a:solidFill>
            </a:endParaRPr>
          </a:p>
          <a:p>
            <a:pPr lvl="1"/>
            <a:endParaRPr lang="en-US" sz="2400" kern="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252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6D9EC1E-A0A1-4258-911E-506128C3EC40}"/>
              </a:ext>
            </a:extLst>
          </p:cNvPr>
          <p:cNvGrpSpPr/>
          <p:nvPr/>
        </p:nvGrpSpPr>
        <p:grpSpPr>
          <a:xfrm>
            <a:off x="249966" y="1158020"/>
            <a:ext cx="2731626" cy="772517"/>
            <a:chOff x="2194357" y="2310295"/>
            <a:chExt cx="1391181" cy="1045303"/>
          </a:xfrm>
        </p:grpSpPr>
        <p:sp>
          <p:nvSpPr>
            <p:cNvPr id="3" name="Rectangle: Rounded Corners 2">
              <a:extLst>
                <a:ext uri="{FF2B5EF4-FFF2-40B4-BE49-F238E27FC236}">
                  <a16:creationId xmlns:a16="http://schemas.microsoft.com/office/drawing/2014/main" id="{8CBE1A3E-9DBE-4F02-8EF0-EE3D04E9E360}"/>
                </a:ext>
              </a:extLst>
            </p:cNvPr>
            <p:cNvSpPr/>
            <p:nvPr/>
          </p:nvSpPr>
          <p:spPr>
            <a:xfrm>
              <a:off x="2194357" y="2310295"/>
              <a:ext cx="1391181" cy="1045303"/>
            </a:xfrm>
            <a:prstGeom prst="roundRect">
              <a:avLst>
                <a:gd name="adj" fmla="val 16670"/>
              </a:avLst>
            </a:prstGeom>
          </p:spPr>
          <p:style>
            <a:lnRef idx="1">
              <a:schemeClr val="accent3"/>
            </a:lnRef>
            <a:fillRef idx="2">
              <a:schemeClr val="accent3"/>
            </a:fillRef>
            <a:effectRef idx="1">
              <a:schemeClr val="accent3"/>
            </a:effectRef>
            <a:fontRef idx="minor">
              <a:schemeClr val="dk1"/>
            </a:fontRef>
          </p:style>
        </p:sp>
        <p:sp>
          <p:nvSpPr>
            <p:cNvPr id="4" name="Rectangle: Rounded Corners 4">
              <a:extLst>
                <a:ext uri="{FF2B5EF4-FFF2-40B4-BE49-F238E27FC236}">
                  <a16:creationId xmlns:a16="http://schemas.microsoft.com/office/drawing/2014/main" id="{59739DEA-CBAB-4E3F-A2E3-E04A2EA069AA}"/>
                </a:ext>
              </a:extLst>
            </p:cNvPr>
            <p:cNvSpPr txBox="1"/>
            <p:nvPr/>
          </p:nvSpPr>
          <p:spPr>
            <a:xfrm>
              <a:off x="2245394" y="2361332"/>
              <a:ext cx="1289107" cy="943229"/>
            </a:xfrm>
            <a:prstGeom prst="rect">
              <a:avLst/>
            </a:prstGeom>
            <a:ln>
              <a:noFill/>
            </a:ln>
          </p:spPr>
          <p:style>
            <a:lnRef idx="1">
              <a:schemeClr val="accent3"/>
            </a:lnRef>
            <a:fillRef idx="2">
              <a:schemeClr val="accent3"/>
            </a:fillRef>
            <a:effectRef idx="1">
              <a:schemeClr val="accent3"/>
            </a:effectRef>
            <a:fontRef idx="minor">
              <a:schemeClr val="dk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Record the persons problem</a:t>
              </a:r>
            </a:p>
          </p:txBody>
        </p:sp>
      </p:grpSp>
      <p:pic>
        <p:nvPicPr>
          <p:cNvPr id="1026" name="Picture 2" descr="Doctor Consultation&quot; Images – Browse 500 Stock Photos, Vectors, and Video |  Adobe Stock">
            <a:extLst>
              <a:ext uri="{FF2B5EF4-FFF2-40B4-BE49-F238E27FC236}">
                <a16:creationId xmlns:a16="http://schemas.microsoft.com/office/drawing/2014/main" id="{F3A7FE89-31D1-455A-AC14-82F982DB2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0438" y="4001362"/>
            <a:ext cx="2601787" cy="1701114"/>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86BCD412-74EA-4246-8D64-A9FCEE093918}"/>
              </a:ext>
            </a:extLst>
          </p:cNvPr>
          <p:cNvGrpSpPr/>
          <p:nvPr/>
        </p:nvGrpSpPr>
        <p:grpSpPr>
          <a:xfrm>
            <a:off x="265234" y="2796059"/>
            <a:ext cx="2731626" cy="772517"/>
            <a:chOff x="2194357" y="2310295"/>
            <a:chExt cx="1391181" cy="1045303"/>
          </a:xfrm>
        </p:grpSpPr>
        <p:sp>
          <p:nvSpPr>
            <p:cNvPr id="8" name="Rectangle: Rounded Corners 7">
              <a:extLst>
                <a:ext uri="{FF2B5EF4-FFF2-40B4-BE49-F238E27FC236}">
                  <a16:creationId xmlns:a16="http://schemas.microsoft.com/office/drawing/2014/main" id="{A15CA511-A2CF-48B0-A0D3-009D07007F45}"/>
                </a:ext>
              </a:extLst>
            </p:cNvPr>
            <p:cNvSpPr/>
            <p:nvPr/>
          </p:nvSpPr>
          <p:spPr>
            <a:xfrm>
              <a:off x="2194357" y="2310295"/>
              <a:ext cx="1391181" cy="1045303"/>
            </a:xfrm>
            <a:prstGeom prst="roundRect">
              <a:avLst>
                <a:gd name="adj" fmla="val 16670"/>
              </a:avLst>
            </a:prstGeom>
          </p:spPr>
          <p:style>
            <a:lnRef idx="1">
              <a:schemeClr val="accent4"/>
            </a:lnRef>
            <a:fillRef idx="2">
              <a:schemeClr val="accent4"/>
            </a:fillRef>
            <a:effectRef idx="1">
              <a:schemeClr val="accent4"/>
            </a:effectRef>
            <a:fontRef idx="minor">
              <a:schemeClr val="dk1"/>
            </a:fontRef>
          </p:style>
        </p:sp>
        <p:sp>
          <p:nvSpPr>
            <p:cNvPr id="9" name="Rectangle: Rounded Corners 4">
              <a:extLst>
                <a:ext uri="{FF2B5EF4-FFF2-40B4-BE49-F238E27FC236}">
                  <a16:creationId xmlns:a16="http://schemas.microsoft.com/office/drawing/2014/main" id="{85118213-87BA-4D91-BF06-9B56E29688C1}"/>
                </a:ext>
              </a:extLst>
            </p:cNvPr>
            <p:cNvSpPr txBox="1"/>
            <p:nvPr/>
          </p:nvSpPr>
          <p:spPr>
            <a:xfrm>
              <a:off x="2263345" y="2367648"/>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 </a:t>
              </a:r>
              <a:r>
                <a:rPr lang="en-GB" sz="1400" kern="1200" dirty="0">
                  <a:solidFill>
                    <a:schemeClr val="tx1"/>
                  </a:solidFill>
                </a:rPr>
                <a:t>Contacts with professionals</a:t>
              </a:r>
            </a:p>
          </p:txBody>
        </p:sp>
      </p:grpSp>
      <p:grpSp>
        <p:nvGrpSpPr>
          <p:cNvPr id="14" name="Group 13">
            <a:extLst>
              <a:ext uri="{FF2B5EF4-FFF2-40B4-BE49-F238E27FC236}">
                <a16:creationId xmlns:a16="http://schemas.microsoft.com/office/drawing/2014/main" id="{52DB3105-DE8C-4E7D-BA5F-2FC7B0280F51}"/>
              </a:ext>
            </a:extLst>
          </p:cNvPr>
          <p:cNvGrpSpPr/>
          <p:nvPr/>
        </p:nvGrpSpPr>
        <p:grpSpPr>
          <a:xfrm>
            <a:off x="249966" y="4519783"/>
            <a:ext cx="2731626" cy="772517"/>
            <a:chOff x="2194357" y="2310295"/>
            <a:chExt cx="1391181" cy="1045303"/>
          </a:xfrm>
        </p:grpSpPr>
        <p:sp>
          <p:nvSpPr>
            <p:cNvPr id="15" name="Rectangle: Rounded Corners 14">
              <a:extLst>
                <a:ext uri="{FF2B5EF4-FFF2-40B4-BE49-F238E27FC236}">
                  <a16:creationId xmlns:a16="http://schemas.microsoft.com/office/drawing/2014/main" id="{FF3061E8-7A7C-4093-9C43-70C98813522D}"/>
                </a:ext>
              </a:extLst>
            </p:cNvPr>
            <p:cNvSpPr/>
            <p:nvPr/>
          </p:nvSpPr>
          <p:spPr>
            <a:xfrm>
              <a:off x="2194357" y="2310295"/>
              <a:ext cx="1391181" cy="1045303"/>
            </a:xfrm>
            <a:prstGeom prst="roundRect">
              <a:avLst>
                <a:gd name="adj" fmla="val 16670"/>
              </a:avLst>
            </a:prstGeom>
          </p:spPr>
          <p:style>
            <a:lnRef idx="1">
              <a:schemeClr val="accent2"/>
            </a:lnRef>
            <a:fillRef idx="2">
              <a:schemeClr val="accent2"/>
            </a:fillRef>
            <a:effectRef idx="1">
              <a:schemeClr val="accent2"/>
            </a:effectRef>
            <a:fontRef idx="minor">
              <a:schemeClr val="dk1"/>
            </a:fontRef>
          </p:style>
        </p:sp>
        <p:sp>
          <p:nvSpPr>
            <p:cNvPr id="16" name="Rectangle: Rounded Corners 4">
              <a:extLst>
                <a:ext uri="{FF2B5EF4-FFF2-40B4-BE49-F238E27FC236}">
                  <a16:creationId xmlns:a16="http://schemas.microsoft.com/office/drawing/2014/main" id="{427C42F8-491D-468E-9966-E43290E12585}"/>
                </a:ext>
              </a:extLst>
            </p:cNvPr>
            <p:cNvSpPr txBox="1"/>
            <p:nvPr/>
          </p:nvSpPr>
          <p:spPr>
            <a:xfrm>
              <a:off x="2263345" y="2367648"/>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solidFill>
                    <a:schemeClr val="tx1"/>
                  </a:solidFill>
                </a:rPr>
                <a:t>Shared Decision Discussion </a:t>
              </a:r>
              <a:endParaRPr lang="en-GB" sz="1400" kern="1200" dirty="0">
                <a:solidFill>
                  <a:schemeClr val="tx1"/>
                </a:solidFill>
              </a:endParaRPr>
            </a:p>
          </p:txBody>
        </p:sp>
      </p:grpSp>
      <p:graphicFrame>
        <p:nvGraphicFramePr>
          <p:cNvPr id="12" name="Table 12">
            <a:extLst>
              <a:ext uri="{FF2B5EF4-FFF2-40B4-BE49-F238E27FC236}">
                <a16:creationId xmlns:a16="http://schemas.microsoft.com/office/drawing/2014/main" id="{827EB687-19CD-41A7-8B34-099F844DAD06}"/>
              </a:ext>
            </a:extLst>
          </p:cNvPr>
          <p:cNvGraphicFramePr>
            <a:graphicFrameLocks noGrp="1"/>
          </p:cNvGraphicFramePr>
          <p:nvPr>
            <p:extLst>
              <p:ext uri="{D42A27DB-BD31-4B8C-83A1-F6EECF244321}">
                <p14:modId xmlns:p14="http://schemas.microsoft.com/office/powerpoint/2010/main" val="2308908735"/>
              </p:ext>
            </p:extLst>
          </p:nvPr>
        </p:nvGraphicFramePr>
        <p:xfrm>
          <a:off x="3096709" y="2709878"/>
          <a:ext cx="8845661" cy="1097280"/>
        </p:xfrm>
        <a:graphic>
          <a:graphicData uri="http://schemas.openxmlformats.org/drawingml/2006/table">
            <a:tbl>
              <a:tblPr firstRow="1" bandRow="1">
                <a:tableStyleId>{5C22544A-7EE6-4342-B048-85BDC9FD1C3A}</a:tableStyleId>
              </a:tblPr>
              <a:tblGrid>
                <a:gridCol w="758800">
                  <a:extLst>
                    <a:ext uri="{9D8B030D-6E8A-4147-A177-3AD203B41FA5}">
                      <a16:colId xmlns:a16="http://schemas.microsoft.com/office/drawing/2014/main" val="2205910761"/>
                    </a:ext>
                  </a:extLst>
                </a:gridCol>
                <a:gridCol w="1318008">
                  <a:extLst>
                    <a:ext uri="{9D8B030D-6E8A-4147-A177-3AD203B41FA5}">
                      <a16:colId xmlns:a16="http://schemas.microsoft.com/office/drawing/2014/main" val="2173043581"/>
                    </a:ext>
                  </a:extLst>
                </a:gridCol>
                <a:gridCol w="846107">
                  <a:extLst>
                    <a:ext uri="{9D8B030D-6E8A-4147-A177-3AD203B41FA5}">
                      <a16:colId xmlns:a16="http://schemas.microsoft.com/office/drawing/2014/main" val="1950284552"/>
                    </a:ext>
                  </a:extLst>
                </a:gridCol>
                <a:gridCol w="808674">
                  <a:extLst>
                    <a:ext uri="{9D8B030D-6E8A-4147-A177-3AD203B41FA5}">
                      <a16:colId xmlns:a16="http://schemas.microsoft.com/office/drawing/2014/main" val="3642855630"/>
                    </a:ext>
                  </a:extLst>
                </a:gridCol>
                <a:gridCol w="1103308">
                  <a:extLst>
                    <a:ext uri="{9D8B030D-6E8A-4147-A177-3AD203B41FA5}">
                      <a16:colId xmlns:a16="http://schemas.microsoft.com/office/drawing/2014/main" val="2056910597"/>
                    </a:ext>
                  </a:extLst>
                </a:gridCol>
                <a:gridCol w="1129597">
                  <a:extLst>
                    <a:ext uri="{9D8B030D-6E8A-4147-A177-3AD203B41FA5}">
                      <a16:colId xmlns:a16="http://schemas.microsoft.com/office/drawing/2014/main" val="658635558"/>
                    </a:ext>
                  </a:extLst>
                </a:gridCol>
                <a:gridCol w="904138">
                  <a:extLst>
                    <a:ext uri="{9D8B030D-6E8A-4147-A177-3AD203B41FA5}">
                      <a16:colId xmlns:a16="http://schemas.microsoft.com/office/drawing/2014/main" val="2264168818"/>
                    </a:ext>
                  </a:extLst>
                </a:gridCol>
                <a:gridCol w="956615">
                  <a:extLst>
                    <a:ext uri="{9D8B030D-6E8A-4147-A177-3AD203B41FA5}">
                      <a16:colId xmlns:a16="http://schemas.microsoft.com/office/drawing/2014/main" val="2291208562"/>
                    </a:ext>
                  </a:extLst>
                </a:gridCol>
                <a:gridCol w="1020414">
                  <a:extLst>
                    <a:ext uri="{9D8B030D-6E8A-4147-A177-3AD203B41FA5}">
                      <a16:colId xmlns:a16="http://schemas.microsoft.com/office/drawing/2014/main" val="2988286574"/>
                    </a:ext>
                  </a:extLst>
                </a:gridCol>
              </a:tblGrid>
              <a:tr h="366855">
                <a:tc>
                  <a:txBody>
                    <a:bodyPr/>
                    <a:lstStyle/>
                    <a:p>
                      <a:r>
                        <a:rPr lang="en-GB" sz="1200" dirty="0">
                          <a:solidFill>
                            <a:schemeClr val="tx1"/>
                          </a:solidFill>
                          <a:latin typeface="Calibri"/>
                        </a:rPr>
                        <a:t>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Name of Responsible Clinician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Role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Use of Interpreter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Video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Consent for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Copy of video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Consultation method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0157027"/>
                  </a:ext>
                </a:extLst>
              </a:tr>
              <a:tr h="468588">
                <a:tc>
                  <a:txBody>
                    <a:bodyPr/>
                    <a:lstStyle/>
                    <a:p>
                      <a:r>
                        <a:rPr lang="en-GB" sz="1000" dirty="0">
                          <a:solidFill>
                            <a:srgbClr val="FF0000"/>
                          </a:solidFill>
                          <a:latin typeface="Calibri"/>
                        </a:rPr>
                        <a:t>21</a:t>
                      </a:r>
                      <a:r>
                        <a:rPr lang="en-GB" sz="1000" baseline="30000" dirty="0">
                          <a:solidFill>
                            <a:srgbClr val="FF0000"/>
                          </a:solidFill>
                          <a:latin typeface="Calibri"/>
                        </a:rPr>
                        <a:t>st</a:t>
                      </a:r>
                      <a:r>
                        <a:rPr lang="en-GB" sz="1000" dirty="0">
                          <a:solidFill>
                            <a:srgbClr val="FF0000"/>
                          </a:solidFill>
                          <a:latin typeface="Calibri"/>
                        </a:rPr>
                        <a:t> April</a:t>
                      </a:r>
                    </a:p>
                    <a:p>
                      <a:r>
                        <a:rPr lang="en-GB" sz="1000" dirty="0">
                          <a:solidFill>
                            <a:srgbClr val="FF0000"/>
                          </a:solidFill>
                          <a:latin typeface="Calibri"/>
                        </a:rPr>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Jon Smith</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dirty="0">
                          <a:solidFill>
                            <a:srgbClr val="FF0000"/>
                          </a:solidFill>
                          <a:effectLst/>
                          <a:latin typeface="+mn-lt"/>
                          <a:cs typeface="Arial"/>
                        </a:rPr>
                        <a:t>Lloyds Pharmacy Newtown</a:t>
                      </a:r>
                    </a:p>
                    <a:p>
                      <a:endParaRPr lang="en-GB" sz="1000" dirty="0">
                        <a:solidFill>
                          <a:schemeClr val="tx1"/>
                        </a:solidFill>
                        <a:latin typeface="Calibri"/>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000" b="0" i="0" u="none" strike="noStrike" dirty="0">
                          <a:solidFill>
                            <a:srgbClr val="FF0000"/>
                          </a:solidFill>
                          <a:effectLst/>
                          <a:latin typeface="+mn-lt"/>
                          <a:cs typeface="Arial"/>
                        </a:rPr>
                        <a:t>Pharmacist</a:t>
                      </a:r>
                      <a:endParaRPr lang="en-GB" sz="1000" dirty="0">
                        <a:solidFill>
                          <a:srgbClr val="FF0000"/>
                        </a:solidFill>
                        <a:latin typeface="Calibri"/>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000" b="0" i="0" u="none" strike="noStrike" dirty="0">
                          <a:solidFill>
                            <a:schemeClr val="accent6">
                              <a:lumMod val="75000"/>
                            </a:schemeClr>
                          </a:solidFill>
                          <a:effectLst/>
                          <a:latin typeface="Calibri"/>
                          <a:cs typeface="Aria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chemeClr val="accent6">
                              <a:lumMod val="75000"/>
                            </a:schemeClr>
                          </a:solidFill>
                          <a:effectLst/>
                          <a:latin typeface="Calibri"/>
                          <a:cs typeface="Arial"/>
                        </a:rPr>
                        <a:t>Yes</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000" b="0" i="0" u="none" strike="noStrike" dirty="0">
                          <a:solidFill>
                            <a:schemeClr val="accent6">
                              <a:lumMod val="75000"/>
                            </a:schemeClr>
                          </a:solidFill>
                          <a:effectLst/>
                          <a:latin typeface="Calibri"/>
                        </a:rPr>
                        <a:t>Yes - Patient consent given</a:t>
                      </a:r>
                      <a:endParaRPr lang="en-GB" sz="1000" b="0" i="0" u="none" strike="noStrike" dirty="0">
                        <a:solidFill>
                          <a:srgbClr val="000000"/>
                        </a:solidFill>
                        <a:effectLst/>
                        <a:latin typeface="Calibri"/>
                        <a:cs typeface="Arial"/>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Link to copy </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chemeClr val="accent6">
                              <a:lumMod val="75000"/>
                            </a:schemeClr>
                          </a:solidFill>
                          <a:effectLst/>
                          <a:latin typeface="Calibri"/>
                          <a:cs typeface="Arial"/>
                        </a:rPr>
                        <a:t>11 – Video Consultation</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9546258"/>
                  </a:ext>
                </a:extLst>
              </a:tr>
            </a:tbl>
          </a:graphicData>
        </a:graphic>
      </p:graphicFrame>
      <p:graphicFrame>
        <p:nvGraphicFramePr>
          <p:cNvPr id="18" name="Table 17">
            <a:extLst>
              <a:ext uri="{FF2B5EF4-FFF2-40B4-BE49-F238E27FC236}">
                <a16:creationId xmlns:a16="http://schemas.microsoft.com/office/drawing/2014/main" id="{596BE6ED-F47D-4DF2-93ED-2DCB727A8FF0}"/>
              </a:ext>
            </a:extLst>
          </p:cNvPr>
          <p:cNvGraphicFramePr>
            <a:graphicFrameLocks noGrp="1"/>
          </p:cNvGraphicFramePr>
          <p:nvPr>
            <p:extLst>
              <p:ext uri="{D42A27DB-BD31-4B8C-83A1-F6EECF244321}">
                <p14:modId xmlns:p14="http://schemas.microsoft.com/office/powerpoint/2010/main" val="3486972204"/>
              </p:ext>
            </p:extLst>
          </p:nvPr>
        </p:nvGraphicFramePr>
        <p:xfrm>
          <a:off x="3096709" y="1078748"/>
          <a:ext cx="5640543" cy="892402"/>
        </p:xfrm>
        <a:graphic>
          <a:graphicData uri="http://schemas.openxmlformats.org/drawingml/2006/table">
            <a:tbl>
              <a:tblPr firstRow="1" bandRow="1">
                <a:tableStyleId>{5C22544A-7EE6-4342-B048-85BDC9FD1C3A}</a:tableStyleId>
              </a:tblPr>
              <a:tblGrid>
                <a:gridCol w="3779846">
                  <a:extLst>
                    <a:ext uri="{9D8B030D-6E8A-4147-A177-3AD203B41FA5}">
                      <a16:colId xmlns:a16="http://schemas.microsoft.com/office/drawing/2014/main" val="2495202427"/>
                    </a:ext>
                  </a:extLst>
                </a:gridCol>
                <a:gridCol w="701748">
                  <a:extLst>
                    <a:ext uri="{9D8B030D-6E8A-4147-A177-3AD203B41FA5}">
                      <a16:colId xmlns:a16="http://schemas.microsoft.com/office/drawing/2014/main" val="3371735703"/>
                    </a:ext>
                  </a:extLst>
                </a:gridCol>
                <a:gridCol w="1158949">
                  <a:extLst>
                    <a:ext uri="{9D8B030D-6E8A-4147-A177-3AD203B41FA5}">
                      <a16:colId xmlns:a16="http://schemas.microsoft.com/office/drawing/2014/main" val="4284455992"/>
                    </a:ext>
                  </a:extLst>
                </a:gridCol>
              </a:tblGrid>
              <a:tr h="221793">
                <a:tc>
                  <a:txBody>
                    <a:bodyPr/>
                    <a:lstStyle/>
                    <a:p>
                      <a:r>
                        <a:rPr lang="en-GB" sz="1200" dirty="0">
                          <a:solidFill>
                            <a:schemeClr val="tx1"/>
                          </a:solidFill>
                          <a:latin typeface="Calibri"/>
                        </a:rPr>
                        <a:t>Problem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Calibri"/>
                          <a:cs typeface="Arial"/>
                        </a:rPr>
                        <a:t>Date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Calibri"/>
                          <a:cs typeface="Arial"/>
                        </a:rPr>
                        <a:t>Location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618082">
                <a:tc>
                  <a:txBody>
                    <a:bodyPr/>
                    <a:lstStyle/>
                    <a:p>
                      <a:r>
                        <a:rPr lang="en-GB" sz="1000" b="0" i="0" kern="1200" dirty="0">
                          <a:solidFill>
                            <a:srgbClr val="0070C0"/>
                          </a:solidFill>
                          <a:effectLst/>
                          <a:latin typeface="+mn-lt"/>
                          <a:ea typeface="+mn-ea"/>
                          <a:cs typeface="+mn-cs"/>
                        </a:rPr>
                        <a:t>Review of medications for patient with polypharmacy. </a:t>
                      </a:r>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rgbClr val="FF0000"/>
                          </a:solidFill>
                          <a:latin typeface="+mn-lt"/>
                        </a:rPr>
                        <a:t>21</a:t>
                      </a:r>
                      <a:r>
                        <a:rPr lang="en-GB" sz="1000" baseline="30000" dirty="0">
                          <a:solidFill>
                            <a:srgbClr val="FF0000"/>
                          </a:solidFill>
                          <a:latin typeface="+mn-lt"/>
                        </a:rPr>
                        <a:t>st</a:t>
                      </a:r>
                      <a:r>
                        <a:rPr lang="en-GB" sz="1000" dirty="0">
                          <a:solidFill>
                            <a:srgbClr val="FF0000"/>
                          </a:solidFill>
                          <a:latin typeface="+mn-lt"/>
                        </a:rPr>
                        <a:t> April</a:t>
                      </a:r>
                    </a:p>
                    <a:p>
                      <a:r>
                        <a:rPr lang="en-GB" sz="1000" dirty="0">
                          <a:solidFill>
                            <a:srgbClr val="FF0000"/>
                          </a:solidFill>
                          <a:latin typeface="+mn-lt"/>
                        </a:rPr>
                        <a:t>2021</a:t>
                      </a:r>
                    </a:p>
                    <a:p>
                      <a:pPr algn="l" fontAlgn="t"/>
                      <a:endParaRPr lang="en-GB" sz="1000" b="0" i="0" u="none" strike="noStrike" dirty="0">
                        <a:solidFill>
                          <a:srgbClr val="FF0000"/>
                        </a:solidFill>
                        <a:effectLst/>
                        <a:latin typeface="Calibri"/>
                        <a:cs typeface="Arial"/>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Lloyds Pharmacy</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3" name="Table 22">
            <a:extLst>
              <a:ext uri="{FF2B5EF4-FFF2-40B4-BE49-F238E27FC236}">
                <a16:creationId xmlns:a16="http://schemas.microsoft.com/office/drawing/2014/main" id="{B8345DD3-4715-4EAA-9F8A-CF6639953A81}"/>
              </a:ext>
            </a:extLst>
          </p:cNvPr>
          <p:cNvGraphicFramePr>
            <a:graphicFrameLocks noGrp="1"/>
          </p:cNvGraphicFramePr>
          <p:nvPr>
            <p:extLst>
              <p:ext uri="{D42A27DB-BD31-4B8C-83A1-F6EECF244321}">
                <p14:modId xmlns:p14="http://schemas.microsoft.com/office/powerpoint/2010/main" val="1221289161"/>
              </p:ext>
            </p:extLst>
          </p:nvPr>
        </p:nvGraphicFramePr>
        <p:xfrm>
          <a:off x="8510613" y="4277027"/>
          <a:ext cx="3151554" cy="2317898"/>
        </p:xfrm>
        <a:graphic>
          <a:graphicData uri="http://schemas.openxmlformats.org/drawingml/2006/table">
            <a:tbl>
              <a:tblPr firstRow="1" bandRow="1">
                <a:tableStyleId>{5C22544A-7EE6-4342-B048-85BDC9FD1C3A}</a:tableStyleId>
              </a:tblPr>
              <a:tblGrid>
                <a:gridCol w="3151554">
                  <a:extLst>
                    <a:ext uri="{9D8B030D-6E8A-4147-A177-3AD203B41FA5}">
                      <a16:colId xmlns:a16="http://schemas.microsoft.com/office/drawing/2014/main" val="2495202427"/>
                    </a:ext>
                  </a:extLst>
                </a:gridCol>
              </a:tblGrid>
              <a:tr h="416795">
                <a:tc>
                  <a:txBody>
                    <a:bodyPr/>
                    <a:lstStyle/>
                    <a:p>
                      <a:r>
                        <a:rPr lang="en-GB" sz="1200" dirty="0">
                          <a:solidFill>
                            <a:schemeClr val="tx1"/>
                          </a:solidFill>
                          <a:latin typeface="+mn-lt"/>
                        </a:rPr>
                        <a:t>What matters to the person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1901103">
                <a:tc>
                  <a:txBody>
                    <a:bodyPr/>
                    <a:lstStyle/>
                    <a:p>
                      <a:r>
                        <a:rPr lang="en-GB" sz="1000" b="0" i="0" kern="1200" dirty="0">
                          <a:solidFill>
                            <a:srgbClr val="0070C0"/>
                          </a:solidFill>
                          <a:effectLst/>
                          <a:latin typeface="+mn-lt"/>
                          <a:ea typeface="+mn-ea"/>
                          <a:cs typeface="+mn-cs"/>
                        </a:rPr>
                        <a:t>Peter would like to prioritise:</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Being able to support daughter and grandchildren, play with them without the pain he is currently experiencing, especially knee pain. Summarised as better mobility and quality of life.</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Give up smoking. </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Explore what is causing his indigestion.</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See if he can reduce or change his medicines so that they are easier for him to remember and avoid side effects.</a:t>
                      </a:r>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4" name="Table 23">
            <a:extLst>
              <a:ext uri="{FF2B5EF4-FFF2-40B4-BE49-F238E27FC236}">
                <a16:creationId xmlns:a16="http://schemas.microsoft.com/office/drawing/2014/main" id="{36FFD8BF-862A-4B5C-B4D8-4BEA1E8F6635}"/>
              </a:ext>
            </a:extLst>
          </p:cNvPr>
          <p:cNvGraphicFramePr>
            <a:graphicFrameLocks noGrp="1"/>
          </p:cNvGraphicFramePr>
          <p:nvPr>
            <p:extLst>
              <p:ext uri="{D42A27DB-BD31-4B8C-83A1-F6EECF244321}">
                <p14:modId xmlns:p14="http://schemas.microsoft.com/office/powerpoint/2010/main" val="2037873520"/>
              </p:ext>
            </p:extLst>
          </p:nvPr>
        </p:nvGraphicFramePr>
        <p:xfrm>
          <a:off x="3096709" y="5503196"/>
          <a:ext cx="1942555" cy="1127760"/>
        </p:xfrm>
        <a:graphic>
          <a:graphicData uri="http://schemas.openxmlformats.org/drawingml/2006/table">
            <a:tbl>
              <a:tblPr firstRow="1" bandRow="1">
                <a:tableStyleId>{5C22544A-7EE6-4342-B048-85BDC9FD1C3A}</a:tableStyleId>
              </a:tblPr>
              <a:tblGrid>
                <a:gridCol w="1942555">
                  <a:extLst>
                    <a:ext uri="{9D8B030D-6E8A-4147-A177-3AD203B41FA5}">
                      <a16:colId xmlns:a16="http://schemas.microsoft.com/office/drawing/2014/main" val="2495202427"/>
                    </a:ext>
                  </a:extLst>
                </a:gridCol>
              </a:tblGrid>
              <a:tr h="0">
                <a:tc>
                  <a:txBody>
                    <a:bodyPr/>
                    <a:lstStyle/>
                    <a:p>
                      <a:r>
                        <a:rPr lang="en-GB" sz="1200" dirty="0">
                          <a:solidFill>
                            <a:schemeClr val="tx1"/>
                          </a:solidFill>
                          <a:latin typeface="Calibri"/>
                        </a:rPr>
                        <a:t>Clinicians Agenda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5281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kern="1200" dirty="0">
                          <a:solidFill>
                            <a:srgbClr val="0070C0"/>
                          </a:solidFill>
                          <a:effectLst/>
                          <a:latin typeface="+mn-lt"/>
                          <a:ea typeface="+mn-ea"/>
                          <a:cs typeface="+mn-cs"/>
                        </a:rPr>
                        <a:t>Review of medication. </a:t>
                      </a:r>
                      <a:r>
                        <a:rPr lang="en-GB" sz="1000" b="0" i="0" u="none" strike="noStrike" kern="1200" noProof="0" dirty="0">
                          <a:solidFill>
                            <a:srgbClr val="0070C0"/>
                          </a:solidFill>
                          <a:effectLst/>
                          <a:latin typeface="+mn-lt"/>
                        </a:rPr>
                        <a:t>To find the optimal medication regimen to support patient’s lifestyle and eliminate side effects.</a:t>
                      </a:r>
                      <a:endParaRPr lang="en-US" sz="1000" dirty="0"/>
                    </a:p>
                    <a:p>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sp>
        <p:nvSpPr>
          <p:cNvPr id="21" name="TextBox 20">
            <a:extLst>
              <a:ext uri="{FF2B5EF4-FFF2-40B4-BE49-F238E27FC236}">
                <a16:creationId xmlns:a16="http://schemas.microsoft.com/office/drawing/2014/main" id="{763A87C6-DA24-4C5D-8C1B-3D59120D4774}"/>
              </a:ext>
            </a:extLst>
          </p:cNvPr>
          <p:cNvSpPr txBox="1"/>
          <p:nvPr/>
        </p:nvSpPr>
        <p:spPr>
          <a:xfrm>
            <a:off x="265234" y="96131"/>
            <a:ext cx="4328164" cy="646331"/>
          </a:xfrm>
          <a:prstGeom prst="rect">
            <a:avLst/>
          </a:prstGeom>
          <a:noFill/>
        </p:spPr>
        <p:txBody>
          <a:bodyPr wrap="square" rtlCol="0">
            <a:spAutoFit/>
          </a:bodyPr>
          <a:lstStyle/>
          <a:p>
            <a:r>
              <a:rPr lang="en-GB" b="1" dirty="0"/>
              <a:t>Recording Shared Decision Making – Medicine Review </a:t>
            </a:r>
          </a:p>
        </p:txBody>
      </p:sp>
      <p:sp>
        <p:nvSpPr>
          <p:cNvPr id="28" name="Oval 27">
            <a:extLst>
              <a:ext uri="{FF2B5EF4-FFF2-40B4-BE49-F238E27FC236}">
                <a16:creationId xmlns:a16="http://schemas.microsoft.com/office/drawing/2014/main" id="{B10E1C4E-1B5F-4870-99DB-7F8F653CBF78}"/>
              </a:ext>
            </a:extLst>
          </p:cNvPr>
          <p:cNvSpPr/>
          <p:nvPr/>
        </p:nvSpPr>
        <p:spPr>
          <a:xfrm>
            <a:off x="6665009" y="106835"/>
            <a:ext cx="352647" cy="28402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CFF45094-8243-477E-98A4-D6B72B26881A}"/>
              </a:ext>
            </a:extLst>
          </p:cNvPr>
          <p:cNvSpPr/>
          <p:nvPr/>
        </p:nvSpPr>
        <p:spPr>
          <a:xfrm>
            <a:off x="4671278" y="117213"/>
            <a:ext cx="352647" cy="284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5A8B1365-A927-4C8F-9585-CE5301539DD2}"/>
              </a:ext>
            </a:extLst>
          </p:cNvPr>
          <p:cNvSpPr txBox="1"/>
          <p:nvPr/>
        </p:nvSpPr>
        <p:spPr>
          <a:xfrm>
            <a:off x="5033168" y="79963"/>
            <a:ext cx="1616533" cy="369332"/>
          </a:xfrm>
          <a:prstGeom prst="rect">
            <a:avLst/>
          </a:prstGeom>
          <a:noFill/>
        </p:spPr>
        <p:txBody>
          <a:bodyPr wrap="none" rtlCol="0">
            <a:spAutoFit/>
          </a:bodyPr>
          <a:lstStyle/>
          <a:p>
            <a:r>
              <a:rPr lang="en-GB" dirty="0"/>
              <a:t>Recorded Data </a:t>
            </a:r>
          </a:p>
        </p:txBody>
      </p:sp>
      <p:sp>
        <p:nvSpPr>
          <p:cNvPr id="31" name="TextBox 30">
            <a:extLst>
              <a:ext uri="{FF2B5EF4-FFF2-40B4-BE49-F238E27FC236}">
                <a16:creationId xmlns:a16="http://schemas.microsoft.com/office/drawing/2014/main" id="{FFC69437-B578-4A71-A67E-3FFCEF5D6104}"/>
              </a:ext>
            </a:extLst>
          </p:cNvPr>
          <p:cNvSpPr txBox="1"/>
          <p:nvPr/>
        </p:nvSpPr>
        <p:spPr>
          <a:xfrm>
            <a:off x="7063670" y="79963"/>
            <a:ext cx="2439835" cy="369332"/>
          </a:xfrm>
          <a:prstGeom prst="rect">
            <a:avLst/>
          </a:prstGeom>
          <a:noFill/>
        </p:spPr>
        <p:txBody>
          <a:bodyPr wrap="none" rtlCol="0">
            <a:spAutoFit/>
          </a:bodyPr>
          <a:lstStyle/>
          <a:p>
            <a:r>
              <a:rPr lang="en-GB" dirty="0"/>
              <a:t>System Generated Data</a:t>
            </a:r>
          </a:p>
        </p:txBody>
      </p:sp>
      <p:sp>
        <p:nvSpPr>
          <p:cNvPr id="32" name="Oval 31">
            <a:extLst>
              <a:ext uri="{FF2B5EF4-FFF2-40B4-BE49-F238E27FC236}">
                <a16:creationId xmlns:a16="http://schemas.microsoft.com/office/drawing/2014/main" id="{F103A68F-0E8E-4DAF-9B79-71A9A34802B6}"/>
              </a:ext>
            </a:extLst>
          </p:cNvPr>
          <p:cNvSpPr/>
          <p:nvPr/>
        </p:nvSpPr>
        <p:spPr>
          <a:xfrm>
            <a:off x="9495100" y="117213"/>
            <a:ext cx="352647" cy="28402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0CF8FA4D-A4DC-4D5F-B2A8-2C5AE51E644E}"/>
              </a:ext>
            </a:extLst>
          </p:cNvPr>
          <p:cNvSpPr txBox="1"/>
          <p:nvPr/>
        </p:nvSpPr>
        <p:spPr>
          <a:xfrm>
            <a:off x="9925627" y="96131"/>
            <a:ext cx="2217467" cy="369332"/>
          </a:xfrm>
          <a:prstGeom prst="rect">
            <a:avLst/>
          </a:prstGeom>
          <a:noFill/>
        </p:spPr>
        <p:txBody>
          <a:bodyPr wrap="none" rtlCol="0">
            <a:spAutoFit/>
          </a:bodyPr>
          <a:lstStyle/>
          <a:p>
            <a:r>
              <a:rPr lang="en-GB" dirty="0"/>
              <a:t>Drop Down Selection </a:t>
            </a:r>
          </a:p>
        </p:txBody>
      </p:sp>
      <p:graphicFrame>
        <p:nvGraphicFramePr>
          <p:cNvPr id="25" name="Table 24">
            <a:extLst>
              <a:ext uri="{FF2B5EF4-FFF2-40B4-BE49-F238E27FC236}">
                <a16:creationId xmlns:a16="http://schemas.microsoft.com/office/drawing/2014/main" id="{A4C2734F-49F9-4D99-BF96-01ABA2C6D397}"/>
              </a:ext>
            </a:extLst>
          </p:cNvPr>
          <p:cNvGraphicFramePr>
            <a:graphicFrameLocks noGrp="1"/>
          </p:cNvGraphicFramePr>
          <p:nvPr>
            <p:extLst>
              <p:ext uri="{D42A27DB-BD31-4B8C-83A1-F6EECF244321}">
                <p14:modId xmlns:p14="http://schemas.microsoft.com/office/powerpoint/2010/main" val="2865407922"/>
              </p:ext>
            </p:extLst>
          </p:nvPr>
        </p:nvGraphicFramePr>
        <p:xfrm>
          <a:off x="3096709" y="4277027"/>
          <a:ext cx="1988387" cy="973338"/>
        </p:xfrm>
        <a:graphic>
          <a:graphicData uri="http://schemas.openxmlformats.org/drawingml/2006/table">
            <a:tbl>
              <a:tblPr firstRow="1" bandRow="1">
                <a:tableStyleId>{5C22544A-7EE6-4342-B048-85BDC9FD1C3A}</a:tableStyleId>
              </a:tblPr>
              <a:tblGrid>
                <a:gridCol w="1988387">
                  <a:extLst>
                    <a:ext uri="{9D8B030D-6E8A-4147-A177-3AD203B41FA5}">
                      <a16:colId xmlns:a16="http://schemas.microsoft.com/office/drawing/2014/main" val="2495202427"/>
                    </a:ext>
                  </a:extLst>
                </a:gridCol>
              </a:tblGrid>
              <a:tr h="339999">
                <a:tc>
                  <a:txBody>
                    <a:bodyPr/>
                    <a:lstStyle/>
                    <a:p>
                      <a:r>
                        <a:rPr lang="en-GB" sz="1200" dirty="0">
                          <a:solidFill>
                            <a:schemeClr val="tx1"/>
                          </a:solidFill>
                          <a:latin typeface="Calibri"/>
                        </a:rPr>
                        <a:t>Patient Agenda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633339">
                <a:tc>
                  <a:txBody>
                    <a:bodyPr/>
                    <a:lstStyle/>
                    <a:p>
                      <a:pPr lvl="0">
                        <a:buNone/>
                      </a:pPr>
                      <a:r>
                        <a:rPr lang="en-GB" sz="1000" b="0" i="0" u="none" strike="noStrike" kern="1200" noProof="0" dirty="0">
                          <a:solidFill>
                            <a:srgbClr val="0070C0"/>
                          </a:solidFill>
                          <a:effectLst/>
                          <a:latin typeface="Calibri"/>
                        </a:rPr>
                        <a:t>To reduce the number of medicines he needs to remember to take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spTree>
    <p:extLst>
      <p:ext uri="{BB962C8B-B14F-4D97-AF65-F5344CB8AC3E}">
        <p14:creationId xmlns:p14="http://schemas.microsoft.com/office/powerpoint/2010/main" val="1832086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 19">
            <a:extLst>
              <a:ext uri="{FF2B5EF4-FFF2-40B4-BE49-F238E27FC236}">
                <a16:creationId xmlns:a16="http://schemas.microsoft.com/office/drawing/2014/main" id="{D6C9CE62-8865-4C50-BCD0-6EC447546ECD}"/>
              </a:ext>
            </a:extLst>
          </p:cNvPr>
          <p:cNvGraphicFramePr>
            <a:graphicFrameLocks noGrp="1"/>
          </p:cNvGraphicFramePr>
          <p:nvPr>
            <p:extLst>
              <p:ext uri="{D42A27DB-BD31-4B8C-83A1-F6EECF244321}">
                <p14:modId xmlns:p14="http://schemas.microsoft.com/office/powerpoint/2010/main" val="3748396692"/>
              </p:ext>
            </p:extLst>
          </p:nvPr>
        </p:nvGraphicFramePr>
        <p:xfrm>
          <a:off x="327558" y="1238195"/>
          <a:ext cx="11796533" cy="3489055"/>
        </p:xfrm>
        <a:graphic>
          <a:graphicData uri="http://schemas.openxmlformats.org/drawingml/2006/table">
            <a:tbl>
              <a:tblPr firstRow="1" bandRow="1">
                <a:tableStyleId>{5C22544A-7EE6-4342-B048-85BDC9FD1C3A}</a:tableStyleId>
              </a:tblPr>
              <a:tblGrid>
                <a:gridCol w="4032447">
                  <a:extLst>
                    <a:ext uri="{9D8B030D-6E8A-4147-A177-3AD203B41FA5}">
                      <a16:colId xmlns:a16="http://schemas.microsoft.com/office/drawing/2014/main" val="4071473813"/>
                    </a:ext>
                  </a:extLst>
                </a:gridCol>
                <a:gridCol w="3557847">
                  <a:extLst>
                    <a:ext uri="{9D8B030D-6E8A-4147-A177-3AD203B41FA5}">
                      <a16:colId xmlns:a16="http://schemas.microsoft.com/office/drawing/2014/main" val="214632901"/>
                    </a:ext>
                  </a:extLst>
                </a:gridCol>
                <a:gridCol w="4206239">
                  <a:extLst>
                    <a:ext uri="{9D8B030D-6E8A-4147-A177-3AD203B41FA5}">
                      <a16:colId xmlns:a16="http://schemas.microsoft.com/office/drawing/2014/main" val="3685081288"/>
                    </a:ext>
                  </a:extLst>
                </a:gridCol>
              </a:tblGrid>
              <a:tr h="266161">
                <a:tc>
                  <a:txBody>
                    <a:bodyPr/>
                    <a:lstStyle/>
                    <a:p>
                      <a:r>
                        <a:rPr lang="en-GB" sz="1200" dirty="0">
                          <a:solidFill>
                            <a:schemeClr val="tx1"/>
                          </a:solidFill>
                        </a:rPr>
                        <a:t>Options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Arial" panose="020B0604020202020204" pitchFamily="34" charset="0"/>
                          <a:cs typeface="Arial" panose="020B0604020202020204" pitchFamily="34" charset="0"/>
                        </a:rPr>
                        <a:t>Risks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Arial" panose="020B0604020202020204" pitchFamily="34" charset="0"/>
                          <a:cs typeface="Arial" panose="020B0604020202020204" pitchFamily="34" charset="0"/>
                        </a:rPr>
                        <a:t>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1826980"/>
                  </a:ext>
                </a:extLst>
              </a:tr>
              <a:tr h="201469">
                <a:tc gridSpan="3">
                  <a:txBody>
                    <a:bodyPr/>
                    <a:lstStyle/>
                    <a:p>
                      <a:pPr marL="0" indent="0" algn="l" fontAlgn="t">
                        <a:buFont typeface="Arial" panose="020B0604020202020204" pitchFamily="34" charset="0"/>
                        <a:buNone/>
                      </a:pPr>
                      <a:r>
                        <a:rPr lang="en-GB" sz="1000" b="0" i="0" u="none" strike="noStrike" dirty="0">
                          <a:solidFill>
                            <a:schemeClr val="tx1"/>
                          </a:solidFill>
                          <a:effectLst/>
                          <a:latin typeface="+mn-lt"/>
                        </a:rPr>
                        <a:t>ISSUE 1 - KNEE PAIN (PATIENT AGENDA) &amp; DICLOFENAC CONTRAINDICATED IN CARDIOVASCULAR DISEASE (PHARMACIST AGENDA):</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algn="l" fontAlgn="t"/>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7036068"/>
                  </a:ext>
                </a:extLst>
              </a:tr>
              <a:tr h="275403">
                <a:tc>
                  <a:txBody>
                    <a:bodyPr/>
                    <a:lstStyle/>
                    <a:p>
                      <a:pPr marL="228600" marR="0" lvl="0" indent="-228600" algn="just"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Stop taking diclofenac and start paracetamol</a:t>
                      </a:r>
                      <a:r>
                        <a:rPr lang="en-GB" sz="900" b="0" i="0" kern="1200">
                          <a:solidFill>
                            <a:srgbClr val="0070C0"/>
                          </a:solidFill>
                          <a:effectLst/>
                          <a:latin typeface="+mn-lt"/>
                          <a:ea typeface="+mn-ea"/>
                          <a:cs typeface="+mn-cs"/>
                        </a:rPr>
                        <a:t>. </a:t>
                      </a: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Tx/>
                        <a:buAutoNum type="arabicPeriod"/>
                        <a:tabLst/>
                        <a:defRPr/>
                      </a:pPr>
                      <a:r>
                        <a:rPr lang="en-GB" sz="900" b="0" i="0" kern="1200" dirty="0">
                          <a:solidFill>
                            <a:srgbClr val="0070C0"/>
                          </a:solidFill>
                          <a:effectLst/>
                          <a:latin typeface="+mn-lt"/>
                          <a:ea typeface="+mn-ea"/>
                          <a:cs typeface="+mn-cs"/>
                        </a:rPr>
                        <a:t>Pain may worsen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b="0" i="0" kern="1200" dirty="0">
                          <a:solidFill>
                            <a:srgbClr val="0070C0"/>
                          </a:solidFill>
                          <a:effectLst/>
                          <a:latin typeface="+mn-lt"/>
                          <a:ea typeface="+mn-ea"/>
                          <a:cs typeface="+mn-cs"/>
                        </a:rPr>
                        <a:t>Reduce risks of ulcers, heart attack and stroke.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6192195"/>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2 - BOTHERSOME INDIGESTION (PATIENT AGENDA) &amp; MHRA DISCOURAGES TAKING CLOPIDOGREL WITH OMEPRAZOLE (PHARMACIST AGENDA): </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795004"/>
                  </a:ext>
                </a:extLst>
              </a:tr>
              <a:tr h="407305">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Stop clopidogrel</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Switch omeprazole to lansoprazole 30mg</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Increased risk of heart attack and stroke</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Modest increase in fracture risk with higher dose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a) Reduced risk of major or minor bleeding  b) Clopidogrel can irritate the stomach</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Improve GORD/ indigestion symptoms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7046725"/>
                  </a:ext>
                </a:extLst>
              </a:tr>
              <a:tr h="201469">
                <a:tc gridSpan="3">
                  <a:txBody>
                    <a:bodyPr/>
                    <a:lstStyle/>
                    <a:p>
                      <a:pPr marL="0" indent="0" algn="l" fontAlgn="t">
                        <a:buFont typeface="Arial" panose="020B0604020202020204" pitchFamily="34" charset="0"/>
                        <a:buNone/>
                      </a:pPr>
                      <a:r>
                        <a:rPr lang="en-GB" sz="1000" b="0" i="0" u="none" strike="noStrike" dirty="0">
                          <a:solidFill>
                            <a:schemeClr val="tx1"/>
                          </a:solidFill>
                          <a:effectLst/>
                          <a:latin typeface="+mn-lt"/>
                        </a:rPr>
                        <a:t>ISSUE 3 – DESIRE TO STOP SMOKING &amp; IMPROVE LIFESTYLE (SHARED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7620673"/>
                  </a:ext>
                </a:extLst>
              </a:tr>
              <a:tr h="487962">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Lifestyle changes including smoking cessation and referral to physio.</a:t>
                      </a:r>
                    </a:p>
                    <a:p>
                      <a:pPr marL="0" indent="0" algn="l" fontAlgn="t">
                        <a:buFont typeface="Arial" panose="020B0604020202020204" pitchFamily="34" charset="0"/>
                        <a:buNone/>
                      </a:pP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Difficult to make and sustain change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Huge benefits of giving up smoking, from day 1 onwards so never too late b) Physio may improve mobility and help with pain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9436663"/>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4 – TOO MANY TABLETS TO REMEMBER (PATIENT AGENDA) &amp; SUPPORT PATIENT’S MEDICATION ADHERENCE (PHARMACIST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4196014"/>
                  </a:ext>
                </a:extLst>
              </a:tr>
              <a:tr h="354882">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Switch </a:t>
                      </a:r>
                      <a:r>
                        <a:rPr lang="en-GB" sz="900" b="0" i="0" kern="1200" dirty="0" err="1">
                          <a:solidFill>
                            <a:srgbClr val="0070C0"/>
                          </a:solidFill>
                          <a:effectLst/>
                          <a:latin typeface="+mn-lt"/>
                          <a:ea typeface="+mn-ea"/>
                          <a:cs typeface="+mn-cs"/>
                        </a:rPr>
                        <a:t>alendronic</a:t>
                      </a:r>
                      <a:r>
                        <a:rPr lang="en-GB" sz="900" b="0" i="0" kern="1200" dirty="0">
                          <a:solidFill>
                            <a:srgbClr val="0070C0"/>
                          </a:solidFill>
                          <a:effectLst/>
                          <a:latin typeface="+mn-lt"/>
                          <a:ea typeface="+mn-ea"/>
                          <a:cs typeface="+mn-cs"/>
                        </a:rPr>
                        <a:t> acid dosing from 10 mg once daily to 70mg once weekly</a:t>
                      </a:r>
                    </a:p>
                    <a:p>
                      <a:pPr marL="0" indent="0" algn="l" fontAlgn="t">
                        <a:buFont typeface="Arial" panose="020B0604020202020204" pitchFamily="34" charset="0"/>
                        <a:buNone/>
                      </a:pP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May forget to take medication if outside daily routine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More convenient b) Therapeutically equivalent to daily regimen</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6270819"/>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5 – TO REDUCE SIDE EFFECTS (PATIENT AGENDA) &amp; MHRA ADVISES TAKING 20MG MAXIMUM SIMVASTATIN WITH AMLODIPINE (PHARMACIST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9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8835224"/>
                  </a:ext>
                </a:extLst>
              </a:tr>
              <a:tr h="621043">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Change simvastatin to atorvastatin </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Stop simvastatin</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Changing statin can cause side effects as can increasing dose.</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Reduced secondary prevention</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9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No known interaction therefore less chance of side effects. b) More effective at reducing complications.</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No side effects.</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67741422"/>
                  </a:ext>
                </a:extLst>
              </a:tr>
            </a:tbl>
          </a:graphicData>
        </a:graphic>
      </p:graphicFrame>
      <p:sp>
        <p:nvSpPr>
          <p:cNvPr id="21" name="TextBox 20">
            <a:extLst>
              <a:ext uri="{FF2B5EF4-FFF2-40B4-BE49-F238E27FC236}">
                <a16:creationId xmlns:a16="http://schemas.microsoft.com/office/drawing/2014/main" id="{763A87C6-DA24-4C5D-8C1B-3D59120D4774}"/>
              </a:ext>
            </a:extLst>
          </p:cNvPr>
          <p:cNvSpPr txBox="1"/>
          <p:nvPr/>
        </p:nvSpPr>
        <p:spPr>
          <a:xfrm>
            <a:off x="265234" y="96131"/>
            <a:ext cx="4328164" cy="646331"/>
          </a:xfrm>
          <a:prstGeom prst="rect">
            <a:avLst/>
          </a:prstGeom>
          <a:noFill/>
        </p:spPr>
        <p:txBody>
          <a:bodyPr wrap="square" rtlCol="0">
            <a:spAutoFit/>
          </a:bodyPr>
          <a:lstStyle/>
          <a:p>
            <a:r>
              <a:rPr lang="en-GB" b="1" dirty="0"/>
              <a:t>Recording Shared Decision Making – Medicine Review  (continued)</a:t>
            </a:r>
          </a:p>
        </p:txBody>
      </p:sp>
      <p:sp>
        <p:nvSpPr>
          <p:cNvPr id="28" name="Oval 27">
            <a:extLst>
              <a:ext uri="{FF2B5EF4-FFF2-40B4-BE49-F238E27FC236}">
                <a16:creationId xmlns:a16="http://schemas.microsoft.com/office/drawing/2014/main" id="{B10E1C4E-1B5F-4870-99DB-7F8F653CBF78}"/>
              </a:ext>
            </a:extLst>
          </p:cNvPr>
          <p:cNvSpPr/>
          <p:nvPr/>
        </p:nvSpPr>
        <p:spPr>
          <a:xfrm>
            <a:off x="6665009" y="106835"/>
            <a:ext cx="352647" cy="28402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CFF45094-8243-477E-98A4-D6B72B26881A}"/>
              </a:ext>
            </a:extLst>
          </p:cNvPr>
          <p:cNvSpPr/>
          <p:nvPr/>
        </p:nvSpPr>
        <p:spPr>
          <a:xfrm>
            <a:off x="4671278" y="117213"/>
            <a:ext cx="352647" cy="284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5A8B1365-A927-4C8F-9585-CE5301539DD2}"/>
              </a:ext>
            </a:extLst>
          </p:cNvPr>
          <p:cNvSpPr txBox="1"/>
          <p:nvPr/>
        </p:nvSpPr>
        <p:spPr>
          <a:xfrm>
            <a:off x="5033168" y="79963"/>
            <a:ext cx="1616533" cy="369332"/>
          </a:xfrm>
          <a:prstGeom prst="rect">
            <a:avLst/>
          </a:prstGeom>
          <a:noFill/>
        </p:spPr>
        <p:txBody>
          <a:bodyPr wrap="none" rtlCol="0">
            <a:spAutoFit/>
          </a:bodyPr>
          <a:lstStyle/>
          <a:p>
            <a:r>
              <a:rPr lang="en-GB" dirty="0"/>
              <a:t>Recorded Data </a:t>
            </a:r>
          </a:p>
        </p:txBody>
      </p:sp>
      <p:sp>
        <p:nvSpPr>
          <p:cNvPr id="31" name="TextBox 30">
            <a:extLst>
              <a:ext uri="{FF2B5EF4-FFF2-40B4-BE49-F238E27FC236}">
                <a16:creationId xmlns:a16="http://schemas.microsoft.com/office/drawing/2014/main" id="{FFC69437-B578-4A71-A67E-3FFCEF5D6104}"/>
              </a:ext>
            </a:extLst>
          </p:cNvPr>
          <p:cNvSpPr txBox="1"/>
          <p:nvPr/>
        </p:nvSpPr>
        <p:spPr>
          <a:xfrm>
            <a:off x="7063670" y="79963"/>
            <a:ext cx="2439835" cy="369332"/>
          </a:xfrm>
          <a:prstGeom prst="rect">
            <a:avLst/>
          </a:prstGeom>
          <a:noFill/>
        </p:spPr>
        <p:txBody>
          <a:bodyPr wrap="none" rtlCol="0">
            <a:spAutoFit/>
          </a:bodyPr>
          <a:lstStyle/>
          <a:p>
            <a:r>
              <a:rPr lang="en-GB" dirty="0"/>
              <a:t>System Generated Data</a:t>
            </a:r>
          </a:p>
        </p:txBody>
      </p:sp>
      <p:sp>
        <p:nvSpPr>
          <p:cNvPr id="32" name="Oval 31">
            <a:extLst>
              <a:ext uri="{FF2B5EF4-FFF2-40B4-BE49-F238E27FC236}">
                <a16:creationId xmlns:a16="http://schemas.microsoft.com/office/drawing/2014/main" id="{F103A68F-0E8E-4DAF-9B79-71A9A34802B6}"/>
              </a:ext>
            </a:extLst>
          </p:cNvPr>
          <p:cNvSpPr/>
          <p:nvPr/>
        </p:nvSpPr>
        <p:spPr>
          <a:xfrm>
            <a:off x="9495100" y="117213"/>
            <a:ext cx="352647" cy="28402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0CF8FA4D-A4DC-4D5F-B2A8-2C5AE51E644E}"/>
              </a:ext>
            </a:extLst>
          </p:cNvPr>
          <p:cNvSpPr txBox="1"/>
          <p:nvPr/>
        </p:nvSpPr>
        <p:spPr>
          <a:xfrm>
            <a:off x="9925627" y="96131"/>
            <a:ext cx="2217467" cy="369332"/>
          </a:xfrm>
          <a:prstGeom prst="rect">
            <a:avLst/>
          </a:prstGeom>
          <a:noFill/>
        </p:spPr>
        <p:txBody>
          <a:bodyPr wrap="none" rtlCol="0">
            <a:spAutoFit/>
          </a:bodyPr>
          <a:lstStyle/>
          <a:p>
            <a:r>
              <a:rPr lang="en-GB" dirty="0"/>
              <a:t>Drop Down Selection </a:t>
            </a:r>
          </a:p>
        </p:txBody>
      </p:sp>
      <p:grpSp>
        <p:nvGrpSpPr>
          <p:cNvPr id="25" name="Group 24">
            <a:extLst>
              <a:ext uri="{FF2B5EF4-FFF2-40B4-BE49-F238E27FC236}">
                <a16:creationId xmlns:a16="http://schemas.microsoft.com/office/drawing/2014/main" id="{542ADB37-E336-4E3C-90B0-047E8938533B}"/>
              </a:ext>
            </a:extLst>
          </p:cNvPr>
          <p:cNvGrpSpPr/>
          <p:nvPr/>
        </p:nvGrpSpPr>
        <p:grpSpPr>
          <a:xfrm>
            <a:off x="327558" y="705885"/>
            <a:ext cx="2731626" cy="450205"/>
            <a:chOff x="2194357" y="2310295"/>
            <a:chExt cx="1391181" cy="1045303"/>
          </a:xfrm>
        </p:grpSpPr>
        <p:sp>
          <p:nvSpPr>
            <p:cNvPr id="30" name="Rectangle: Rounded Corners 29">
              <a:extLst>
                <a:ext uri="{FF2B5EF4-FFF2-40B4-BE49-F238E27FC236}">
                  <a16:creationId xmlns:a16="http://schemas.microsoft.com/office/drawing/2014/main" id="{FB45681A-1DF2-403C-8F47-F8981FC280FD}"/>
                </a:ext>
              </a:extLst>
            </p:cNvPr>
            <p:cNvSpPr/>
            <p:nvPr/>
          </p:nvSpPr>
          <p:spPr>
            <a:xfrm>
              <a:off x="2194357" y="2310295"/>
              <a:ext cx="1391181" cy="1045303"/>
            </a:xfrm>
            <a:prstGeom prst="roundRect">
              <a:avLst>
                <a:gd name="adj" fmla="val 16670"/>
              </a:avLst>
            </a:prstGeom>
          </p:spPr>
          <p:style>
            <a:lnRef idx="1">
              <a:schemeClr val="accent2"/>
            </a:lnRef>
            <a:fillRef idx="2">
              <a:schemeClr val="accent2"/>
            </a:fillRef>
            <a:effectRef idx="1">
              <a:schemeClr val="accent2"/>
            </a:effectRef>
            <a:fontRef idx="minor">
              <a:schemeClr val="dk1"/>
            </a:fontRef>
          </p:style>
        </p:sp>
        <p:sp>
          <p:nvSpPr>
            <p:cNvPr id="34" name="Rectangle: Rounded Corners 4">
              <a:extLst>
                <a:ext uri="{FF2B5EF4-FFF2-40B4-BE49-F238E27FC236}">
                  <a16:creationId xmlns:a16="http://schemas.microsoft.com/office/drawing/2014/main" id="{7E626141-2626-4EFB-A142-DA83474F346D}"/>
                </a:ext>
              </a:extLst>
            </p:cNvPr>
            <p:cNvSpPr txBox="1"/>
            <p:nvPr/>
          </p:nvSpPr>
          <p:spPr>
            <a:xfrm>
              <a:off x="2263345" y="2367649"/>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solidFill>
                    <a:schemeClr val="tx1"/>
                  </a:solidFill>
                </a:rPr>
                <a:t>Shared Decision Discussion </a:t>
              </a:r>
              <a:endParaRPr lang="en-GB" sz="1400" kern="1200" dirty="0">
                <a:solidFill>
                  <a:schemeClr val="tx1"/>
                </a:solidFill>
              </a:endParaRPr>
            </a:p>
          </p:txBody>
        </p:sp>
      </p:grpSp>
      <p:graphicFrame>
        <p:nvGraphicFramePr>
          <p:cNvPr id="35" name="Table 34">
            <a:extLst>
              <a:ext uri="{FF2B5EF4-FFF2-40B4-BE49-F238E27FC236}">
                <a16:creationId xmlns:a16="http://schemas.microsoft.com/office/drawing/2014/main" id="{3753A28E-6022-4FDE-85A2-0A26CE3B87D4}"/>
              </a:ext>
            </a:extLst>
          </p:cNvPr>
          <p:cNvGraphicFramePr>
            <a:graphicFrameLocks noGrp="1"/>
          </p:cNvGraphicFramePr>
          <p:nvPr>
            <p:extLst>
              <p:ext uri="{D42A27DB-BD31-4B8C-83A1-F6EECF244321}">
                <p14:modId xmlns:p14="http://schemas.microsoft.com/office/powerpoint/2010/main" val="3726762695"/>
              </p:ext>
            </p:extLst>
          </p:nvPr>
        </p:nvGraphicFramePr>
        <p:xfrm>
          <a:off x="327558" y="4887502"/>
          <a:ext cx="4079078" cy="1127760"/>
        </p:xfrm>
        <a:graphic>
          <a:graphicData uri="http://schemas.openxmlformats.org/drawingml/2006/table">
            <a:tbl>
              <a:tblPr firstRow="1" bandRow="1">
                <a:tableStyleId>{5C22544A-7EE6-4342-B048-85BDC9FD1C3A}</a:tableStyleId>
              </a:tblPr>
              <a:tblGrid>
                <a:gridCol w="4079078">
                  <a:extLst>
                    <a:ext uri="{9D8B030D-6E8A-4147-A177-3AD203B41FA5}">
                      <a16:colId xmlns:a16="http://schemas.microsoft.com/office/drawing/2014/main" val="2495202427"/>
                    </a:ext>
                  </a:extLst>
                </a:gridCol>
              </a:tblGrid>
              <a:tr h="129432">
                <a:tc>
                  <a:txBody>
                    <a:bodyPr/>
                    <a:lstStyle/>
                    <a:p>
                      <a:r>
                        <a:rPr lang="en-GB" sz="1200" dirty="0">
                          <a:solidFill>
                            <a:schemeClr val="tx1"/>
                          </a:solidFill>
                          <a:latin typeface="Calibri"/>
                        </a:rPr>
                        <a:t>Shared Decision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298810">
                <a:tc>
                  <a:txBody>
                    <a:bodyPr/>
                    <a:lstStyle/>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Stop diclofenac and start paracetamol.</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Referred into smoking cessation scheme and physio.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rgbClr val="0070C0"/>
                          </a:solidFill>
                          <a:effectLst/>
                          <a:latin typeface="+mn-lt"/>
                          <a:ea typeface="+mn-ea"/>
                          <a:cs typeface="+mn-cs"/>
                        </a:rPr>
                        <a:t>Switch omeprazole to lansoprazole 30mg</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Take 70mg of </a:t>
                      </a:r>
                      <a:r>
                        <a:rPr lang="en-GB" sz="1000" b="0" i="0" kern="1200" dirty="0" err="1">
                          <a:solidFill>
                            <a:srgbClr val="0070C0"/>
                          </a:solidFill>
                          <a:effectLst/>
                          <a:latin typeface="+mn-lt"/>
                          <a:ea typeface="+mn-ea"/>
                          <a:cs typeface="+mn-cs"/>
                        </a:rPr>
                        <a:t>alendronic</a:t>
                      </a:r>
                      <a:r>
                        <a:rPr lang="en-GB" sz="1000" b="0" i="0" kern="1200" dirty="0">
                          <a:solidFill>
                            <a:srgbClr val="0070C0"/>
                          </a:solidFill>
                          <a:effectLst/>
                          <a:latin typeface="+mn-lt"/>
                          <a:ea typeface="+mn-ea"/>
                          <a:cs typeface="+mn-cs"/>
                        </a:rPr>
                        <a:t> acid and calcichew weekly instead of 10mg OD</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Change simvastatin to atorvastatin 80mg at night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36" name="Table 35">
            <a:extLst>
              <a:ext uri="{FF2B5EF4-FFF2-40B4-BE49-F238E27FC236}">
                <a16:creationId xmlns:a16="http://schemas.microsoft.com/office/drawing/2014/main" id="{CF274DA0-9380-4243-A0E8-9CF81671F2FB}"/>
              </a:ext>
            </a:extLst>
          </p:cNvPr>
          <p:cNvGraphicFramePr>
            <a:graphicFrameLocks noGrp="1"/>
          </p:cNvGraphicFramePr>
          <p:nvPr>
            <p:extLst>
              <p:ext uri="{D42A27DB-BD31-4B8C-83A1-F6EECF244321}">
                <p14:modId xmlns:p14="http://schemas.microsoft.com/office/powerpoint/2010/main" val="668316368"/>
              </p:ext>
            </p:extLst>
          </p:nvPr>
        </p:nvGraphicFramePr>
        <p:xfrm>
          <a:off x="9671423" y="4985864"/>
          <a:ext cx="1942872" cy="661053"/>
        </p:xfrm>
        <a:graphic>
          <a:graphicData uri="http://schemas.openxmlformats.org/drawingml/2006/table">
            <a:tbl>
              <a:tblPr firstRow="1" bandRow="1">
                <a:tableStyleId>{5C22544A-7EE6-4342-B048-85BDC9FD1C3A}</a:tableStyleId>
              </a:tblPr>
              <a:tblGrid>
                <a:gridCol w="1942872">
                  <a:extLst>
                    <a:ext uri="{9D8B030D-6E8A-4147-A177-3AD203B41FA5}">
                      <a16:colId xmlns:a16="http://schemas.microsoft.com/office/drawing/2014/main" val="2495202427"/>
                    </a:ext>
                  </a:extLst>
                </a:gridCol>
              </a:tblGrid>
              <a:tr h="304403">
                <a:tc>
                  <a:txBody>
                    <a:bodyPr/>
                    <a:lstStyle/>
                    <a:p>
                      <a:r>
                        <a:rPr lang="en-GB" sz="1200" dirty="0">
                          <a:solidFill>
                            <a:schemeClr val="tx1"/>
                          </a:solidFill>
                        </a:rPr>
                        <a:t>Shared Decision 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356650">
                <a:tc>
                  <a:txBody>
                    <a:bodyPr/>
                    <a:lstStyle/>
                    <a:p>
                      <a:r>
                        <a:rPr lang="en-GB" sz="1000" dirty="0">
                          <a:solidFill>
                            <a:srgbClr val="00B050"/>
                          </a:solidFill>
                        </a:rPr>
                        <a:t>Valid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38" name="Table 37">
            <a:extLst>
              <a:ext uri="{FF2B5EF4-FFF2-40B4-BE49-F238E27FC236}">
                <a16:creationId xmlns:a16="http://schemas.microsoft.com/office/drawing/2014/main" id="{F4E41F1D-17A3-47A0-8CDE-D0F76D300028}"/>
              </a:ext>
            </a:extLst>
          </p:cNvPr>
          <p:cNvGraphicFramePr>
            <a:graphicFrameLocks noGrp="1"/>
          </p:cNvGraphicFramePr>
          <p:nvPr>
            <p:extLst>
              <p:ext uri="{D42A27DB-BD31-4B8C-83A1-F6EECF244321}">
                <p14:modId xmlns:p14="http://schemas.microsoft.com/office/powerpoint/2010/main" val="2254948275"/>
              </p:ext>
            </p:extLst>
          </p:nvPr>
        </p:nvGraphicFramePr>
        <p:xfrm>
          <a:off x="3929653" y="6085199"/>
          <a:ext cx="3088003" cy="677158"/>
        </p:xfrm>
        <a:graphic>
          <a:graphicData uri="http://schemas.openxmlformats.org/drawingml/2006/table">
            <a:tbl>
              <a:tblPr firstRow="1" bandRow="1">
                <a:tableStyleId>{5C22544A-7EE6-4342-B048-85BDC9FD1C3A}</a:tableStyleId>
              </a:tblPr>
              <a:tblGrid>
                <a:gridCol w="3088003">
                  <a:extLst>
                    <a:ext uri="{9D8B030D-6E8A-4147-A177-3AD203B41FA5}">
                      <a16:colId xmlns:a16="http://schemas.microsoft.com/office/drawing/2014/main" val="2495202427"/>
                    </a:ext>
                  </a:extLst>
                </a:gridCol>
              </a:tblGrid>
              <a:tr h="140926">
                <a:tc>
                  <a:txBody>
                    <a:bodyPr/>
                    <a:lstStyle/>
                    <a:p>
                      <a:r>
                        <a:rPr lang="en-GB" sz="1200" dirty="0">
                          <a:solidFill>
                            <a:schemeClr val="tx1"/>
                          </a:solidFill>
                          <a:latin typeface="Calibri"/>
                        </a:rPr>
                        <a:t>Clinicians Actions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02838">
                <a:tc>
                  <a:txBody>
                    <a:bodyPr/>
                    <a:lstStyle/>
                    <a:p>
                      <a:r>
                        <a:rPr lang="en-GB" sz="1000" b="0" i="0" kern="1200" dirty="0">
                          <a:solidFill>
                            <a:srgbClr val="0070C0"/>
                          </a:solidFill>
                          <a:effectLst/>
                          <a:latin typeface="+mn-lt"/>
                          <a:ea typeface="+mn-ea"/>
                          <a:cs typeface="+mn-cs"/>
                        </a:rPr>
                        <a:t>Communicate changes with GP. Referral to physio and cessation scheme. Review with patient in 4 weeks.</a:t>
                      </a:r>
                      <a:endParaRPr lang="en-GB" sz="1000" dirty="0">
                        <a:solidFill>
                          <a:srgbClr val="0070C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18" name="Table 17">
            <a:extLst>
              <a:ext uri="{FF2B5EF4-FFF2-40B4-BE49-F238E27FC236}">
                <a16:creationId xmlns:a16="http://schemas.microsoft.com/office/drawing/2014/main" id="{87A0F12A-D007-435C-AC14-B36345DB248A}"/>
              </a:ext>
            </a:extLst>
          </p:cNvPr>
          <p:cNvGraphicFramePr>
            <a:graphicFrameLocks noGrp="1"/>
          </p:cNvGraphicFramePr>
          <p:nvPr>
            <p:extLst>
              <p:ext uri="{D42A27DB-BD31-4B8C-83A1-F6EECF244321}">
                <p14:modId xmlns:p14="http://schemas.microsoft.com/office/powerpoint/2010/main" val="3330098991"/>
              </p:ext>
            </p:extLst>
          </p:nvPr>
        </p:nvGraphicFramePr>
        <p:xfrm>
          <a:off x="6890023" y="4985864"/>
          <a:ext cx="2605077" cy="702033"/>
        </p:xfrm>
        <a:graphic>
          <a:graphicData uri="http://schemas.openxmlformats.org/drawingml/2006/table">
            <a:tbl>
              <a:tblPr firstRow="1" bandRow="1">
                <a:tableStyleId>{5C22544A-7EE6-4342-B048-85BDC9FD1C3A}</a:tableStyleId>
              </a:tblPr>
              <a:tblGrid>
                <a:gridCol w="2605077">
                  <a:extLst>
                    <a:ext uri="{9D8B030D-6E8A-4147-A177-3AD203B41FA5}">
                      <a16:colId xmlns:a16="http://schemas.microsoft.com/office/drawing/2014/main" val="2495202427"/>
                    </a:ext>
                  </a:extLst>
                </a:gridCol>
              </a:tblGrid>
              <a:tr h="2558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a:rPr>
                        <a:t>Decision Issues Flag:  </a:t>
                      </a:r>
                      <a:r>
                        <a:rPr lang="en-GB" sz="1200" b="1" i="0" kern="1200" dirty="0">
                          <a:solidFill>
                            <a:schemeClr val="accent6">
                              <a:lumMod val="75000"/>
                            </a:schemeClr>
                          </a:solidFill>
                          <a:effectLst/>
                          <a:latin typeface="+mn-lt"/>
                          <a:ea typeface="+mn-ea"/>
                          <a:cs typeface="+mn-cs"/>
                        </a:rPr>
                        <a:t>No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27713">
                <a:tc>
                  <a:txBody>
                    <a:bodyPr/>
                    <a:lstStyle/>
                    <a:p>
                      <a:r>
                        <a:rPr lang="en-GB" sz="1100" b="1" i="0" kern="1200" dirty="0">
                          <a:solidFill>
                            <a:schemeClr val="tx1"/>
                          </a:solidFill>
                          <a:effectLst/>
                          <a:latin typeface="+mn-lt"/>
                          <a:ea typeface="+mn-ea"/>
                          <a:cs typeface="+mn-cs"/>
                        </a:rPr>
                        <a:t>If Yes, Issue/Reason</a:t>
                      </a:r>
                      <a:r>
                        <a:rPr lang="en-GB" sz="1000" b="1" i="0" kern="1200" dirty="0">
                          <a:solidFill>
                            <a:srgbClr val="0070C0"/>
                          </a:solidFill>
                          <a:effectLst/>
                          <a:latin typeface="+mn-lt"/>
                          <a:ea typeface="+mn-ea"/>
                          <a:cs typeface="+mn-cs"/>
                        </a:rPr>
                        <a:t>:  </a:t>
                      </a:r>
                      <a:endParaRPr lang="en-GB" sz="1000" b="1"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19" name="Table 18">
            <a:extLst>
              <a:ext uri="{FF2B5EF4-FFF2-40B4-BE49-F238E27FC236}">
                <a16:creationId xmlns:a16="http://schemas.microsoft.com/office/drawing/2014/main" id="{EA53EEE2-3183-4919-9FEC-49C10FCFF96D}"/>
              </a:ext>
            </a:extLst>
          </p:cNvPr>
          <p:cNvGraphicFramePr>
            <a:graphicFrameLocks noGrp="1"/>
          </p:cNvGraphicFramePr>
          <p:nvPr>
            <p:extLst>
              <p:ext uri="{D42A27DB-BD31-4B8C-83A1-F6EECF244321}">
                <p14:modId xmlns:p14="http://schemas.microsoft.com/office/powerpoint/2010/main" val="4221412106"/>
              </p:ext>
            </p:extLst>
          </p:nvPr>
        </p:nvGraphicFramePr>
        <p:xfrm>
          <a:off x="4570888" y="4999525"/>
          <a:ext cx="2113452" cy="677159"/>
        </p:xfrm>
        <a:graphic>
          <a:graphicData uri="http://schemas.openxmlformats.org/drawingml/2006/table">
            <a:tbl>
              <a:tblPr firstRow="1" bandRow="1">
                <a:tableStyleId>{5C22544A-7EE6-4342-B048-85BDC9FD1C3A}</a:tableStyleId>
              </a:tblPr>
              <a:tblGrid>
                <a:gridCol w="2113452">
                  <a:extLst>
                    <a:ext uri="{9D8B030D-6E8A-4147-A177-3AD203B41FA5}">
                      <a16:colId xmlns:a16="http://schemas.microsoft.com/office/drawing/2014/main" val="2495202427"/>
                    </a:ext>
                  </a:extLst>
                </a:gridCol>
              </a:tblGrid>
              <a:tr h="397363">
                <a:tc>
                  <a:txBody>
                    <a:bodyPr/>
                    <a:lstStyle/>
                    <a:p>
                      <a:r>
                        <a:rPr lang="en-GB" sz="1200" dirty="0">
                          <a:solidFill>
                            <a:schemeClr val="tx1"/>
                          </a:solidFill>
                          <a:latin typeface="Calibri"/>
                        </a:rPr>
                        <a:t>Shared Decision Review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279796">
                <a:tc>
                  <a:txBody>
                    <a:bodyPr/>
                    <a:lstStyle/>
                    <a:p>
                      <a:r>
                        <a:rPr lang="en-GB" sz="1000" b="0" i="0" kern="1200" dirty="0">
                          <a:solidFill>
                            <a:schemeClr val="accent6">
                              <a:lumMod val="75000"/>
                            </a:schemeClr>
                          </a:solidFill>
                          <a:effectLst/>
                          <a:latin typeface="+mn-lt"/>
                          <a:ea typeface="+mn-ea"/>
                          <a:cs typeface="+mn-cs"/>
                        </a:rPr>
                        <a:t> 20</a:t>
                      </a:r>
                      <a:r>
                        <a:rPr lang="en-GB" sz="1000" b="0" i="0" kern="1200" baseline="30000" dirty="0">
                          <a:solidFill>
                            <a:schemeClr val="accent6">
                              <a:lumMod val="75000"/>
                            </a:schemeClr>
                          </a:solidFill>
                          <a:effectLst/>
                          <a:latin typeface="+mn-lt"/>
                          <a:ea typeface="+mn-ea"/>
                          <a:cs typeface="+mn-cs"/>
                        </a:rPr>
                        <a:t>th</a:t>
                      </a:r>
                      <a:r>
                        <a:rPr lang="en-GB" sz="1000" b="0" i="0" kern="1200" dirty="0">
                          <a:solidFill>
                            <a:schemeClr val="accent6">
                              <a:lumMod val="75000"/>
                            </a:schemeClr>
                          </a:solidFill>
                          <a:effectLst/>
                          <a:latin typeface="+mn-lt"/>
                          <a:ea typeface="+mn-ea"/>
                          <a:cs typeface="+mn-cs"/>
                        </a:rPr>
                        <a:t> May 2022</a:t>
                      </a:r>
                      <a:endParaRPr lang="en-GB" sz="1000" dirty="0">
                        <a:solidFill>
                          <a:schemeClr val="accent6">
                            <a:lumMod val="75000"/>
                          </a:schemeClr>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2" name="Table 21">
            <a:extLst>
              <a:ext uri="{FF2B5EF4-FFF2-40B4-BE49-F238E27FC236}">
                <a16:creationId xmlns:a16="http://schemas.microsoft.com/office/drawing/2014/main" id="{D96409BF-4DDA-45BF-A2EE-2CD44A4350FF}"/>
              </a:ext>
            </a:extLst>
          </p:cNvPr>
          <p:cNvGraphicFramePr>
            <a:graphicFrameLocks noGrp="1"/>
          </p:cNvGraphicFramePr>
          <p:nvPr>
            <p:extLst>
              <p:ext uri="{D42A27DB-BD31-4B8C-83A1-F6EECF244321}">
                <p14:modId xmlns:p14="http://schemas.microsoft.com/office/powerpoint/2010/main" val="2881485947"/>
              </p:ext>
            </p:extLst>
          </p:nvPr>
        </p:nvGraphicFramePr>
        <p:xfrm>
          <a:off x="7487101" y="6085199"/>
          <a:ext cx="2664642" cy="677158"/>
        </p:xfrm>
        <a:graphic>
          <a:graphicData uri="http://schemas.openxmlformats.org/drawingml/2006/table">
            <a:tbl>
              <a:tblPr firstRow="1" bandRow="1">
                <a:tableStyleId>{5C22544A-7EE6-4342-B048-85BDC9FD1C3A}</a:tableStyleId>
              </a:tblPr>
              <a:tblGrid>
                <a:gridCol w="2664642">
                  <a:extLst>
                    <a:ext uri="{9D8B030D-6E8A-4147-A177-3AD203B41FA5}">
                      <a16:colId xmlns:a16="http://schemas.microsoft.com/office/drawing/2014/main" val="2495202427"/>
                    </a:ext>
                  </a:extLst>
                </a:gridCol>
              </a:tblGrid>
              <a:tr h="247586">
                <a:tc>
                  <a:txBody>
                    <a:bodyPr/>
                    <a:lstStyle/>
                    <a:p>
                      <a:r>
                        <a:rPr lang="en-GB" sz="1200">
                          <a:solidFill>
                            <a:schemeClr val="tx1"/>
                          </a:solidFill>
                          <a:latin typeface="+mn-lt"/>
                        </a:rPr>
                        <a:t>Person/carer  Actions</a:t>
                      </a:r>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02838">
                <a:tc>
                  <a:txBody>
                    <a:bodyPr/>
                    <a:lstStyle/>
                    <a:p>
                      <a:r>
                        <a:rPr lang="en-GB" sz="1000" dirty="0">
                          <a:solidFill>
                            <a:srgbClr val="0070C0"/>
                          </a:solidFill>
                          <a:latin typeface="+mn-lt"/>
                        </a:rPr>
                        <a:t>Attend smoking cessation clinic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pSp>
        <p:nvGrpSpPr>
          <p:cNvPr id="24" name="Group 23">
            <a:extLst>
              <a:ext uri="{FF2B5EF4-FFF2-40B4-BE49-F238E27FC236}">
                <a16:creationId xmlns:a16="http://schemas.microsoft.com/office/drawing/2014/main" id="{8D9DB8D7-3ECB-4F00-8D45-6E09AEC3F08F}"/>
              </a:ext>
            </a:extLst>
          </p:cNvPr>
          <p:cNvGrpSpPr/>
          <p:nvPr/>
        </p:nvGrpSpPr>
        <p:grpSpPr>
          <a:xfrm>
            <a:off x="327558" y="6152115"/>
            <a:ext cx="2731626" cy="543326"/>
            <a:chOff x="2194357" y="2310295"/>
            <a:chExt cx="1391181" cy="1045303"/>
          </a:xfrm>
        </p:grpSpPr>
        <p:sp>
          <p:nvSpPr>
            <p:cNvPr id="27" name="Rectangle: Rounded Corners 26">
              <a:extLst>
                <a:ext uri="{FF2B5EF4-FFF2-40B4-BE49-F238E27FC236}">
                  <a16:creationId xmlns:a16="http://schemas.microsoft.com/office/drawing/2014/main" id="{B4C8A98B-FC3A-4993-B6A9-2AE3FBE87CCA}"/>
                </a:ext>
              </a:extLst>
            </p:cNvPr>
            <p:cNvSpPr/>
            <p:nvPr/>
          </p:nvSpPr>
          <p:spPr>
            <a:xfrm>
              <a:off x="2194357" y="2310295"/>
              <a:ext cx="1391181" cy="1045303"/>
            </a:xfrm>
            <a:prstGeom prst="roundRect">
              <a:avLst>
                <a:gd name="adj" fmla="val 16670"/>
              </a:avLst>
            </a:prstGeom>
          </p:spPr>
          <p:style>
            <a:lnRef idx="1">
              <a:schemeClr val="accent3"/>
            </a:lnRef>
            <a:fillRef idx="2">
              <a:schemeClr val="accent3"/>
            </a:fillRef>
            <a:effectRef idx="1">
              <a:schemeClr val="accent3"/>
            </a:effectRef>
            <a:fontRef idx="minor">
              <a:schemeClr val="dk1"/>
            </a:fontRef>
          </p:style>
        </p:sp>
        <p:sp>
          <p:nvSpPr>
            <p:cNvPr id="39" name="Rectangle: Rounded Corners 4">
              <a:extLst>
                <a:ext uri="{FF2B5EF4-FFF2-40B4-BE49-F238E27FC236}">
                  <a16:creationId xmlns:a16="http://schemas.microsoft.com/office/drawing/2014/main" id="{96B7257B-2B93-4CD2-876C-935E649967B6}"/>
                </a:ext>
              </a:extLst>
            </p:cNvPr>
            <p:cNvSpPr txBox="1"/>
            <p:nvPr/>
          </p:nvSpPr>
          <p:spPr>
            <a:xfrm>
              <a:off x="2245394" y="2341787"/>
              <a:ext cx="1289107" cy="943230"/>
            </a:xfrm>
            <a:prstGeom prst="rect">
              <a:avLst/>
            </a:prstGeom>
            <a:ln>
              <a:noFill/>
            </a:ln>
          </p:spPr>
          <p:style>
            <a:lnRef idx="1">
              <a:schemeClr val="accent3"/>
            </a:lnRef>
            <a:fillRef idx="2">
              <a:schemeClr val="accent3"/>
            </a:fillRef>
            <a:effectRef idx="1">
              <a:schemeClr val="accent3"/>
            </a:effectRef>
            <a:fontRef idx="minor">
              <a:schemeClr val="dk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Post Appointment Actions</a:t>
              </a:r>
              <a:endParaRPr lang="en-GB" sz="1400" kern="1200" dirty="0"/>
            </a:p>
          </p:txBody>
        </p:sp>
      </p:grpSp>
    </p:spTree>
    <p:extLst>
      <p:ext uri="{BB962C8B-B14F-4D97-AF65-F5344CB8AC3E}">
        <p14:creationId xmlns:p14="http://schemas.microsoft.com/office/powerpoint/2010/main" val="884271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179ac9e-303f-460c-b166-d060927c9762">
      <Terms xmlns="http://schemas.microsoft.com/office/infopath/2007/PartnerControls"/>
    </lcf76f155ced4ddcb4097134ff3c332f>
    <_ip_UnifiedCompliancePolicyProperties xmlns="3731fd77-18f8-4c03-941e-74b15fbac381" xsi:nil="true"/>
    <_ip_UnifiedCompliancePolicyUIAction xmlns="3731fd77-18f8-4c03-941e-74b15fbac38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91C741FDF58F43A1A988E47E41F759" ma:contentTypeVersion="23" ma:contentTypeDescription="Create a new document." ma:contentTypeScope="" ma:versionID="f1772ee866e52389550567b750fc8331">
  <xsd:schema xmlns:xsd="http://www.w3.org/2001/XMLSchema" xmlns:xs="http://www.w3.org/2001/XMLSchema" xmlns:p="http://schemas.microsoft.com/office/2006/metadata/properties" xmlns:ns2="6179ac9e-303f-460c-b166-d060927c9762" xmlns:ns3="3731fd77-18f8-4c03-941e-74b15fbac381" targetNamespace="http://schemas.microsoft.com/office/2006/metadata/properties" ma:root="true" ma:fieldsID="76403058db0cd9a027e44eac472d09a7" ns2:_="" ns3:_="">
    <xsd:import namespace="6179ac9e-303f-460c-b166-d060927c9762"/>
    <xsd:import namespace="3731fd77-18f8-4c03-941e-74b15fbac38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_ip_UnifiedCompliancePolicyProperties" minOccurs="0"/>
                <xsd:element ref="ns3:_ip_UnifiedCompliancePolicyUIAction"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79ac9e-303f-460c-b166-d060927c9762"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hidden="true" ma:indexed="true" ma:internalName="MediaServiceDateTaken" ma:readOnly="true">
      <xsd:simpleType>
        <xsd:restriction base="dms:Text"/>
      </xsd:simpleType>
    </xsd:element>
    <xsd:element name="MediaLengthInSeconds" ma:index="7" nillable="true" ma:displayName="MediaLengthInSeconds" ma:hidden="true" ma:internalName="MediaLengthInSeconds" ma:readOnly="true">
      <xsd:simpleType>
        <xsd:restriction base="dms:Unknown"/>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731fd77-18f8-4c03-941e-74b15fbac381"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internalName="_ip_UnifiedCompliancePolicyProperties" ma:readOnly="false">
      <xsd:simpleType>
        <xsd:restriction base="dms:Note"/>
      </xsd:simpleType>
    </xsd:element>
    <xsd:element name="_ip_UnifiedCompliancePolicyUIAction" ma:index="11" nillable="true" ma:displayName="Unified Compliance Policy UI Action" ma:hidden="true" ma:internalName="_ip_UnifiedCompliancePolicyUIAction" ma:readOnly="false">
      <xsd:simpleType>
        <xsd:restriction base="dms:Text"/>
      </xsd:simpleType>
    </xsd:element>
    <xsd:element name="SharedWithUsers" ma:index="12"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2393F5-9D86-4F55-98D9-1F9A9DE1BE03}">
  <ds:schemaRefs>
    <ds:schemaRef ds:uri="http://schemas.microsoft.com/office/2006/metadata/properties"/>
    <ds:schemaRef ds:uri="http://schemas.microsoft.com/office/infopath/2007/PartnerControls"/>
    <ds:schemaRef ds:uri="a5d0bc28-439c-4ad9-a9e9-9dd1611df8e0"/>
    <ds:schemaRef ds:uri="99d90063-1ae5-4c41-8623-8a0d9c468985"/>
  </ds:schemaRefs>
</ds:datastoreItem>
</file>

<file path=customXml/itemProps2.xml><?xml version="1.0" encoding="utf-8"?>
<ds:datastoreItem xmlns:ds="http://schemas.openxmlformats.org/officeDocument/2006/customXml" ds:itemID="{697A1A11-4636-42AA-8BFF-8A7B8FA6F1AD}">
  <ds:schemaRefs>
    <ds:schemaRef ds:uri="http://schemas.microsoft.com/sharepoint/v3/contenttype/forms"/>
  </ds:schemaRefs>
</ds:datastoreItem>
</file>

<file path=customXml/itemProps3.xml><?xml version="1.0" encoding="utf-8"?>
<ds:datastoreItem xmlns:ds="http://schemas.openxmlformats.org/officeDocument/2006/customXml" ds:itemID="{1E381184-84A6-4F76-8522-D52F4416A5E5}"/>
</file>

<file path=docProps/app.xml><?xml version="1.0" encoding="utf-8"?>
<Properties xmlns="http://schemas.openxmlformats.org/officeDocument/2006/extended-properties" xmlns:vt="http://schemas.openxmlformats.org/officeDocument/2006/docPropsVTypes">
  <TotalTime>14</TotalTime>
  <Words>942</Words>
  <Application>Microsoft Office PowerPoint</Application>
  <PresentationFormat>Widescreen</PresentationFormat>
  <Paragraphs>121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Gotham-Book</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griffin</dc:creator>
  <cp:lastModifiedBy>Martin Orton</cp:lastModifiedBy>
  <cp:revision>188</cp:revision>
  <dcterms:created xsi:type="dcterms:W3CDTF">2022-04-20T14:53:59Z</dcterms:created>
  <dcterms:modified xsi:type="dcterms:W3CDTF">2022-06-09T10:11:29Z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0x010100BF91C741FDF58F43A1A988E47E41F759</vt:lpwstr>
  </property>
  <property fmtid="{D5CDD505-2E9C-101B-9397-08002B2CF9AE}" pid="3" name="MediaServiceImageTags">
    <vt:lpwstr/>
  </property>
</Properties>
</file>